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Override8.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10.xml" ContentType="application/vnd.openxmlformats-officedocument.themeOverride+xml"/>
  <Override PartName="/ppt/charts/style1.xml" ContentType="application/vnd.ms-office.chartstyl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12.xml" ContentType="application/vnd.openxmlformats-officedocument.themeOverrid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7.xml" ContentType="application/vnd.openxmlformats-officedocument.themeOverride+xml"/>
  <Override PartName="/ppt/charts/chart8.xml" ContentType="application/vnd.openxmlformats-officedocument.drawingml.chart+xml"/>
  <Override PartName="/ppt/theme/themeOverride7.xml" ContentType="application/vnd.openxmlformats-officedocument.themeOverride+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theme/themeOverride6.xml" ContentType="application/vnd.openxmlformats-officedocument.themeOverride+xml"/>
  <Override PartName="/ppt/charts/colors5.xml" ContentType="application/vnd.ms-office.chartcolorstyle+xml"/>
  <Override PartName="/ppt/charts/style5.xml" ContentType="application/vnd.ms-office.chartstyle+xml"/>
  <Override PartName="/ppt/charts/chart6.xml" ContentType="application/vnd.openxmlformats-officedocument.drawingml.chart+xml"/>
  <Override PartName="/ppt/theme/themeOverride5.xml" ContentType="application/vnd.openxmlformats-officedocument.themeOverride+xml"/>
  <Override PartName="/ppt/charts/colors4.xml" ContentType="application/vnd.ms-office.chartcolorstyle+xml"/>
  <Override PartName="/ppt/charts/style4.xml" ContentType="application/vnd.ms-office.chartstyle+xml"/>
  <Override PartName="/ppt/charts/chart5.xml" ContentType="application/vnd.openxmlformats-officedocument.drawingml.chart+xml"/>
  <Override PartName="/ppt/theme/themeOverride4.xml" ContentType="application/vnd.openxmlformats-officedocument.themeOverride+xml"/>
  <Override PartName="/ppt/charts/colors3.xml" ContentType="application/vnd.ms-office.chartcolorstyle+xml"/>
  <Override PartName="/ppt/charts/style3.xml" ContentType="application/vnd.ms-office.chartstyle+xml"/>
  <Override PartName="/ppt/charts/chart4.xml" ContentType="application/vnd.openxmlformats-officedocument.drawingml.chart+xml"/>
  <Override PartName="/ppt/theme/themeOverride3.xml" ContentType="application/vnd.openxmlformats-officedocument.themeOverride+xml"/>
  <Override PartName="/ppt/charts/colors2.xml" ContentType="application/vnd.ms-office.chartcolorstyle+xml"/>
  <Override PartName="/ppt/charts/style2.xml" ContentType="application/vnd.ms-office.chartstyle+xml"/>
  <Override PartName="/ppt/charts/chart3.xml" ContentType="application/vnd.openxmlformats-officedocument.drawingml.chart+xml"/>
  <Override PartName="/ppt/theme/themeOverride2.xml" ContentType="application/vnd.openxmlformats-officedocument.themeOverride+xml"/>
  <Override PartName="/ppt/charts/colors1.xml" ContentType="application/vnd.ms-office.chartcolor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1" r:id="rId1"/>
    <p:sldMasterId id="2147483695" r:id="rId2"/>
  </p:sldMasterIdLst>
  <p:notesMasterIdLst>
    <p:notesMasterId r:id="rId30"/>
  </p:notesMasterIdLst>
  <p:handoutMasterIdLst>
    <p:handoutMasterId r:id="rId31"/>
  </p:handoutMasterIdLst>
  <p:sldIdLst>
    <p:sldId id="4372" r:id="rId3"/>
    <p:sldId id="3111" r:id="rId4"/>
    <p:sldId id="4374" r:id="rId5"/>
    <p:sldId id="4375" r:id="rId6"/>
    <p:sldId id="4362" r:id="rId7"/>
    <p:sldId id="3150" r:id="rId8"/>
    <p:sldId id="3151" r:id="rId9"/>
    <p:sldId id="3152" r:id="rId10"/>
    <p:sldId id="3153" r:id="rId11"/>
    <p:sldId id="3154" r:id="rId12"/>
    <p:sldId id="3155" r:id="rId13"/>
    <p:sldId id="3156" r:id="rId14"/>
    <p:sldId id="3157" r:id="rId15"/>
    <p:sldId id="3158" r:id="rId16"/>
    <p:sldId id="3159" r:id="rId17"/>
    <p:sldId id="3161" r:id="rId18"/>
    <p:sldId id="4321" r:id="rId19"/>
    <p:sldId id="3167" r:id="rId20"/>
    <p:sldId id="3168" r:id="rId21"/>
    <p:sldId id="3171" r:id="rId22"/>
    <p:sldId id="3174" r:id="rId23"/>
    <p:sldId id="3177" r:id="rId24"/>
    <p:sldId id="3182" r:id="rId25"/>
    <p:sldId id="3185" r:id="rId26"/>
    <p:sldId id="3188" r:id="rId27"/>
    <p:sldId id="3191" r:id="rId28"/>
    <p:sldId id="4370" r:id="rId29"/>
  </p:sldIdLst>
  <p:sldSz cx="12192000" cy="6858000"/>
  <p:notesSz cx="6797675" cy="9926638"/>
  <p:defaultTextStyle>
    <a:defPPr>
      <a:defRPr lang="pt-BR"/>
    </a:defPPr>
    <a:lvl1pPr algn="l" rtl="0" fontAlgn="base">
      <a:spcBef>
        <a:spcPct val="0"/>
      </a:spcBef>
      <a:spcAft>
        <a:spcPct val="0"/>
      </a:spcAft>
      <a:defRPr sz="20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20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0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0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000" kern="1200">
        <a:solidFill>
          <a:schemeClr val="tx1"/>
        </a:solidFill>
        <a:latin typeface="Arial" pitchFamily="34" charset="0"/>
        <a:ea typeface="+mn-ea"/>
        <a:cs typeface="Arial" pitchFamily="34" charset="0"/>
      </a:defRPr>
    </a:lvl5pPr>
    <a:lvl6pPr marL="2286000" algn="l" defTabSz="914400" rtl="0" eaLnBrk="1" latinLnBrk="0" hangingPunct="1">
      <a:defRPr sz="2000" kern="1200">
        <a:solidFill>
          <a:schemeClr val="tx1"/>
        </a:solidFill>
        <a:latin typeface="Arial" pitchFamily="34" charset="0"/>
        <a:ea typeface="+mn-ea"/>
        <a:cs typeface="Arial" pitchFamily="34" charset="0"/>
      </a:defRPr>
    </a:lvl6pPr>
    <a:lvl7pPr marL="2743200" algn="l" defTabSz="914400" rtl="0" eaLnBrk="1" latinLnBrk="0" hangingPunct="1">
      <a:defRPr sz="2000" kern="1200">
        <a:solidFill>
          <a:schemeClr val="tx1"/>
        </a:solidFill>
        <a:latin typeface="Arial" pitchFamily="34" charset="0"/>
        <a:ea typeface="+mn-ea"/>
        <a:cs typeface="Arial" pitchFamily="34" charset="0"/>
      </a:defRPr>
    </a:lvl7pPr>
    <a:lvl8pPr marL="3200400" algn="l" defTabSz="914400" rtl="0" eaLnBrk="1" latinLnBrk="0" hangingPunct="1">
      <a:defRPr sz="2000" kern="1200">
        <a:solidFill>
          <a:schemeClr val="tx1"/>
        </a:solidFill>
        <a:latin typeface="Arial" pitchFamily="34" charset="0"/>
        <a:ea typeface="+mn-ea"/>
        <a:cs typeface="Arial" pitchFamily="34" charset="0"/>
      </a:defRPr>
    </a:lvl8pPr>
    <a:lvl9pPr marL="3657600" algn="l" defTabSz="914400" rtl="0" eaLnBrk="1" latinLnBrk="0" hangingPunct="1">
      <a:defRPr sz="20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572" userDrawn="1">
          <p15:clr>
            <a:srgbClr val="A4A3A4"/>
          </p15:clr>
        </p15:guide>
        <p15:guide id="2" orient="horz" pos="4065" userDrawn="1">
          <p15:clr>
            <a:srgbClr val="A4A3A4"/>
          </p15:clr>
        </p15:guide>
        <p15:guide id="3" orient="horz" pos="3702" userDrawn="1">
          <p15:clr>
            <a:srgbClr val="A4A3A4"/>
          </p15:clr>
        </p15:guide>
        <p15:guide id="4" pos="768" userDrawn="1">
          <p15:clr>
            <a:srgbClr val="A4A3A4"/>
          </p15:clr>
        </p15:guide>
        <p15:guide id="5" pos="3584" userDrawn="1">
          <p15:clr>
            <a:srgbClr val="A4A3A4"/>
          </p15:clr>
        </p15:guide>
        <p15:guide id="6" pos="4096" userDrawn="1">
          <p15:clr>
            <a:srgbClr val="A4A3A4"/>
          </p15:clr>
        </p15:guide>
        <p15:guide id="7" pos="7321" userDrawn="1">
          <p15:clr>
            <a:srgbClr val="A4A3A4"/>
          </p15:clr>
        </p15:guide>
        <p15:guide id="8" orient="horz" pos="845" userDrawn="1">
          <p15:clr>
            <a:srgbClr val="A4A3A4"/>
          </p15:clr>
        </p15:guide>
        <p15:guide id="9" orient="horz" pos="2251" userDrawn="1">
          <p15:clr>
            <a:srgbClr val="A4A3A4"/>
          </p15:clr>
        </p15:guide>
        <p15:guide id="10" pos="3430" userDrawn="1">
          <p15:clr>
            <a:srgbClr val="A4A3A4"/>
          </p15:clr>
        </p15:guide>
        <p15:guide id="11" pos="7577" userDrawn="1">
          <p15:clr>
            <a:srgbClr val="A4A3A4"/>
          </p15:clr>
        </p15:guide>
        <p15:guide id="12" pos="4966" userDrawn="1">
          <p15:clr>
            <a:srgbClr val="A4A3A4"/>
          </p15:clr>
        </p15:guide>
        <p15:guide id="13" pos="5581" userDrawn="1">
          <p15:clr>
            <a:srgbClr val="A4A3A4"/>
          </p15:clr>
        </p15:guide>
      </p15:sldGuideLst>
    </p:ext>
    <p:ext uri="{2D200454-40CA-4A62-9FC3-DE9A4176ACB9}">
      <p15:notesGuideLst xmlns:p15="http://schemas.microsoft.com/office/powerpoint/2012/main">
        <p15:guide id="1" orient="horz" pos="3051">
          <p15:clr>
            <a:srgbClr val="A4A3A4"/>
          </p15:clr>
        </p15:guide>
        <p15:guide id="2" pos="2160">
          <p15:clr>
            <a:srgbClr val="A4A3A4"/>
          </p15:clr>
        </p15:guide>
        <p15:guide id="3" orient="horz" pos="3127">
          <p15:clr>
            <a:srgbClr val="A4A3A4"/>
          </p15:clr>
        </p15:guide>
        <p15:guide id="4"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979"/>
    <a:srgbClr val="FFB9BB"/>
    <a:srgbClr val="FFEFBD"/>
    <a:srgbClr val="C8ECBA"/>
    <a:srgbClr val="810F57"/>
    <a:srgbClr val="70AD47"/>
    <a:srgbClr val="F39200"/>
    <a:srgbClr val="824D00"/>
    <a:srgbClr val="F2F2F2"/>
    <a:srgbClr val="FFE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édio 2 - Ênfas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7AC3CCA-C797-4891-BE02-D94E43425B78}" styleName="Estilo Mé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E171933-4619-4E11-9A3F-F7608DF75F80}" styleName="Estilo Médio 1 - Ênfase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8B1032C-EA38-4F05-BA0D-38AFFFC7BED3}" styleName="Estilo Claro 3 - Ênfase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75DCB02-9BB8-47FD-8907-85C794F793BA}" styleName="Estilo com Tema 1 - Ênfase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Estilo com Tema 1 - Ênfas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940675A-B579-460E-94D1-54222C63F5DA}" styleName="Nenhum Estilo, Grade de Tabe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Estilo Médio 2 - Ênfas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Estilo Médio 3 - Ênfase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10A1B5D5-9B99-4C35-A422-299274C87663}" styleName="Estilo Médio 1 - Ênfase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12C8C85-51F0-491E-9774-3900AFEF0FD7}" styleName="Estilo Claro 2 - Ênfase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8603FDC-E32A-4AB5-989C-0864C3EAD2B8}" styleName="Estilo com Tema 2 - Ênfase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76" autoAdjust="0"/>
    <p:restoredTop sz="84369" autoAdjust="0"/>
  </p:normalViewPr>
  <p:slideViewPr>
    <p:cSldViewPr>
      <p:cViewPr varScale="1">
        <p:scale>
          <a:sx n="71" d="100"/>
          <a:sy n="71" d="100"/>
        </p:scale>
        <p:origin x="738" y="120"/>
      </p:cViewPr>
      <p:guideLst>
        <p:guide orient="horz" pos="572"/>
        <p:guide orient="horz" pos="4065"/>
        <p:guide orient="horz" pos="3702"/>
        <p:guide pos="768"/>
        <p:guide pos="3584"/>
        <p:guide pos="4096"/>
        <p:guide pos="7321"/>
        <p:guide orient="horz" pos="845"/>
        <p:guide orient="horz" pos="2251"/>
        <p:guide pos="3430"/>
        <p:guide pos="7577"/>
        <p:guide pos="4966"/>
        <p:guide pos="5581"/>
      </p:guideLst>
    </p:cSldViewPr>
  </p:slideViewPr>
  <p:outlineViewPr>
    <p:cViewPr>
      <p:scale>
        <a:sx n="33" d="100"/>
        <a:sy n="33" d="100"/>
      </p:scale>
      <p:origin x="0" y="1674"/>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48" d="100"/>
          <a:sy n="48" d="100"/>
        </p:scale>
        <p:origin x="2940" y="66"/>
      </p:cViewPr>
      <p:guideLst>
        <p:guide orient="horz" pos="3051"/>
        <p:guide pos="2160"/>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38"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37" Type="http://schemas.openxmlformats.org/officeDocument/2006/relationships/customXml" Target="../customXml/item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customXml" Target="../customXml/item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2" Type="http://schemas.openxmlformats.org/officeDocument/2006/relationships/oleObject" Target="file:///C:\Users\victo\Desktop\Projetos%20IBRC\Odonto\Uniodonto%20Campinas\Uniodonto%20Campinas%20-%20Processamento%20A%20-%20Odonto.xlsm"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2" Type="http://schemas.openxmlformats.org/officeDocument/2006/relationships/oleObject" Target="file:///C:\Users\victo\Desktop\Projetos%20IBRC\Odonto\Uniodonto%20Campinas\Uniodonto%20Campinas%20-%20Processamento%20A%20-%20Odonto.xlsm"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9.xml.rels><?xml version="1.0" encoding="UTF-8" standalone="yes"?>
<Relationships xmlns="http://schemas.openxmlformats.org/package/2006/relationships"><Relationship Id="rId2" Type="http://schemas.openxmlformats.org/officeDocument/2006/relationships/oleObject" Target="file:///C:\Users\victo\Desktop\Projetos%20IBRC\Odonto\Uniodonto%20Campinas\Uniodonto%20Campinas%20-%20Processamento%20A%20-%20Odonto.xlsm"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11.xml.rels><?xml version="1.0" encoding="UTF-8" standalone="yes"?>
<Relationships xmlns="http://schemas.openxmlformats.org/package/2006/relationships"><Relationship Id="rId2" Type="http://schemas.openxmlformats.org/officeDocument/2006/relationships/oleObject" Target="file:///C:\Users\victo\Desktop\Projetos%20IBRC\Odonto\Uniodonto%20Campinas\Uniodonto%20Campinas%20-%20Processamento%20A%20-%20Odonto.xlsm" TargetMode="External"/><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4.xml.rels><?xml version="1.0" encoding="UTF-8" standalone="yes"?>
<Relationships xmlns="http://schemas.openxmlformats.org/package/2006/relationships"><Relationship Id="rId2" Type="http://schemas.openxmlformats.org/officeDocument/2006/relationships/oleObject" Target="file:///C:\Users\victo\Desktop\Projetos%20IBRC\Odonto\Uniodonto%20Campinas\Uniodonto%20Campinas%20-%20Processamento%20A%20-%20Odonto.xlsm" TargetMode="External"/><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6.xml.rels><?xml version="1.0" encoding="UTF-8" standalone="yes"?>
<Relationships xmlns="http://schemas.openxmlformats.org/package/2006/relationships"><Relationship Id="rId2" Type="http://schemas.openxmlformats.org/officeDocument/2006/relationships/oleObject" Target="file:///C:\Users\victo\Desktop\Projetos%20IBRC\Odonto\Uniodonto%20Campinas\Uniodonto%20Campinas%20-%20Processamento%20A%20-%20Odonto.xlsm" TargetMode="External"/><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Gráficos!$B$26</c:f>
              <c:strCache>
                <c:ptCount val="1"/>
                <c:pt idx="0">
                  <c:v>Masculino</c:v>
                </c:pt>
              </c:strCache>
            </c:strRef>
          </c:tx>
          <c:spPr>
            <a:noFill/>
            <a:ln>
              <a:noFill/>
            </a:ln>
            <a:effectLst/>
          </c:spPr>
          <c:invertIfNegative val="0"/>
          <c:dLbls>
            <c:dLbl>
              <c:idx val="0"/>
              <c:layout>
                <c:manualLayout>
                  <c:x val="4.811287484260734E-3"/>
                  <c:y val="-0.32956202538739598"/>
                </c:manualLayout>
              </c:layout>
              <c:spPr>
                <a:noFill/>
                <a:ln>
                  <a:noFill/>
                </a:ln>
                <a:effectLst/>
              </c:spPr>
              <c:txPr>
                <a:bodyPr/>
                <a:lstStyle/>
                <a:p>
                  <a:pPr>
                    <a:defRPr sz="1600" b="1">
                      <a:solidFill>
                        <a:schemeClr val="accent1">
                          <a:lumMod val="50000"/>
                        </a:schemeClr>
                      </a:solidFill>
                    </a:defRPr>
                  </a:pPr>
                  <a:endParaRPr lang="pt-B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A66-4DD5-8054-D03CA77C9CFF}"/>
                </c:ext>
              </c:extLst>
            </c:dLbl>
            <c:dLbl>
              <c:idx val="1"/>
              <c:layout>
                <c:manualLayout>
                  <c:x val="-4.6762135673586828E-2"/>
                  <c:y val="-0.30436421672074854"/>
                </c:manualLayout>
              </c:layout>
              <c:spPr>
                <a:noFill/>
                <a:ln>
                  <a:noFill/>
                </a:ln>
                <a:effectLst/>
              </c:spPr>
              <c:txPr>
                <a:bodyPr/>
                <a:lstStyle/>
                <a:p>
                  <a:pPr>
                    <a:defRPr sz="1600" b="1">
                      <a:solidFill>
                        <a:srgbClr val="582808"/>
                      </a:solidFill>
                    </a:defRPr>
                  </a:pPr>
                  <a:endParaRPr lang="pt-BR"/>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A66-4DD5-8054-D03CA77C9CFF}"/>
                </c:ext>
              </c:extLst>
            </c:dLbl>
            <c:spPr>
              <a:noFill/>
              <a:ln>
                <a:noFill/>
              </a:ln>
              <a:effectLst/>
            </c:spPr>
            <c:txPr>
              <a:bodyPr/>
              <a:lstStyle/>
              <a:p>
                <a:pPr>
                  <a:defRPr sz="1600" b="1">
                    <a:solidFill>
                      <a:schemeClr val="tx1">
                        <a:lumMod val="75000"/>
                        <a:lumOff val="25000"/>
                      </a:schemeClr>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Gráficos!$C$26:$D$26</c:f>
              <c:numCache>
                <c:formatCode>0.0</c:formatCode>
                <c:ptCount val="2"/>
                <c:pt idx="0">
                  <c:v>51.396648044692739</c:v>
                </c:pt>
                <c:pt idx="1">
                  <c:v>48.603351955307261</c:v>
                </c:pt>
              </c:numCache>
            </c:numRef>
          </c:val>
          <c:extLst>
            <c:ext xmlns:c16="http://schemas.microsoft.com/office/drawing/2014/chart" uri="{C3380CC4-5D6E-409C-BE32-E72D297353CC}">
              <c16:uniqueId val="{00000002-2A66-4DD5-8054-D03CA77C9CFF}"/>
            </c:ext>
          </c:extLst>
        </c:ser>
        <c:ser>
          <c:idx val="1"/>
          <c:order val="1"/>
          <c:tx>
            <c:strRef>
              <c:f>Gráficos!$B$25</c:f>
              <c:strCache>
                <c:ptCount val="1"/>
                <c:pt idx="0">
                  <c:v>Feminino</c:v>
                </c:pt>
              </c:strCache>
            </c:strRef>
          </c:tx>
          <c:spPr>
            <a:solidFill>
              <a:schemeClr val="bg1">
                <a:alpha val="77000"/>
              </a:schemeClr>
            </a:solidFill>
            <a:ln>
              <a:noFill/>
            </a:ln>
            <a:effectLst/>
          </c:spPr>
          <c:invertIfNegative val="0"/>
          <c:val>
            <c:numRef>
              <c:f>Gráficos!$C$25:$D$25</c:f>
              <c:numCache>
                <c:formatCode>0.0</c:formatCode>
                <c:ptCount val="2"/>
                <c:pt idx="0">
                  <c:v>48.603351955307261</c:v>
                </c:pt>
                <c:pt idx="1">
                  <c:v>51.396648044692739</c:v>
                </c:pt>
              </c:numCache>
            </c:numRef>
          </c:val>
          <c:extLst>
            <c:ext xmlns:c16="http://schemas.microsoft.com/office/drawing/2014/chart" uri="{C3380CC4-5D6E-409C-BE32-E72D297353CC}">
              <c16:uniqueId val="{00000003-2A66-4DD5-8054-D03CA77C9CFF}"/>
            </c:ext>
          </c:extLst>
        </c:ser>
        <c:dLbls>
          <c:showLegendKey val="0"/>
          <c:showVal val="0"/>
          <c:showCatName val="0"/>
          <c:showSerName val="0"/>
          <c:showPercent val="0"/>
          <c:showBubbleSize val="0"/>
        </c:dLbls>
        <c:gapWidth val="0"/>
        <c:overlap val="100"/>
        <c:axId val="115505152"/>
        <c:axId val="89642048"/>
      </c:barChart>
      <c:catAx>
        <c:axId val="115505152"/>
        <c:scaling>
          <c:orientation val="minMax"/>
        </c:scaling>
        <c:delete val="1"/>
        <c:axPos val="b"/>
        <c:numFmt formatCode="General" sourceLinked="1"/>
        <c:majorTickMark val="out"/>
        <c:minorTickMark val="none"/>
        <c:tickLblPos val="nextTo"/>
        <c:crossAx val="89642048"/>
        <c:crosses val="autoZero"/>
        <c:auto val="1"/>
        <c:lblAlgn val="ctr"/>
        <c:lblOffset val="100"/>
        <c:noMultiLvlLbl val="0"/>
      </c:catAx>
      <c:valAx>
        <c:axId val="89642048"/>
        <c:scaling>
          <c:orientation val="minMax"/>
        </c:scaling>
        <c:delete val="1"/>
        <c:axPos val="l"/>
        <c:numFmt formatCode="0%" sourceLinked="1"/>
        <c:majorTickMark val="none"/>
        <c:minorTickMark val="none"/>
        <c:tickLblPos val="nextTo"/>
        <c:crossAx val="11550515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5"/>
    </mc:Choice>
    <mc:Fallback>
      <c:style val="5"/>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687602799650044"/>
          <c:y val="5.0925925925925923E-2"/>
          <c:w val="0.66457305336832884"/>
          <c:h val="0.89814814814814814"/>
        </c:manualLayout>
      </c:layout>
      <c:barChart>
        <c:barDir val="bar"/>
        <c:grouping val="clustered"/>
        <c:varyColors val="0"/>
        <c:ser>
          <c:idx val="0"/>
          <c:order val="0"/>
          <c:tx>
            <c:strRef>
              <c:f>Gráficos!$M$23</c:f>
              <c:strCache>
                <c:ptCount val="1"/>
                <c:pt idx="0">
                  <c:v>A - Antes de começarmos a pesquisa, por gentileza nos informe a sua idade:</c:v>
                </c:pt>
              </c:strCache>
            </c:strRef>
          </c:tx>
          <c:spPr>
            <a:pattFill prst="narVert">
              <a:fgClr>
                <a:schemeClr val="accent3"/>
              </a:fgClr>
              <a:bgClr>
                <a:schemeClr val="accent3">
                  <a:lumMod val="20000"/>
                  <a:lumOff val="80000"/>
                </a:schemeClr>
              </a:bgClr>
            </a:pattFill>
            <a:ln>
              <a:noFill/>
            </a:ln>
            <a:effectLst>
              <a:innerShdw blurRad="114300">
                <a:schemeClr val="accent3"/>
              </a:innerShdw>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Gráficos!$M$25:$M$30</c:f>
              <c:strCache>
                <c:ptCount val="6"/>
                <c:pt idx="0">
                  <c:v>De 18 a 25 anos</c:v>
                </c:pt>
                <c:pt idx="1">
                  <c:v>De 26 a 35 anos</c:v>
                </c:pt>
                <c:pt idx="2">
                  <c:v>De 36 a 45 anos</c:v>
                </c:pt>
                <c:pt idx="3">
                  <c:v>De 46 a 55 anos</c:v>
                </c:pt>
                <c:pt idx="4">
                  <c:v>De 56 a 65 anos</c:v>
                </c:pt>
                <c:pt idx="5">
                  <c:v>Mais de 65 anos</c:v>
                </c:pt>
              </c:strCache>
            </c:strRef>
          </c:cat>
          <c:val>
            <c:numRef>
              <c:f>Gráficos!$N$25:$N$30</c:f>
              <c:numCache>
                <c:formatCode>0.0</c:formatCode>
                <c:ptCount val="6"/>
                <c:pt idx="0">
                  <c:v>6.8435754189944129</c:v>
                </c:pt>
                <c:pt idx="1">
                  <c:v>11.312849162011174</c:v>
                </c:pt>
                <c:pt idx="2">
                  <c:v>14.52513966480447</c:v>
                </c:pt>
                <c:pt idx="3">
                  <c:v>20.11173184357542</c:v>
                </c:pt>
                <c:pt idx="4">
                  <c:v>23.184357541899441</c:v>
                </c:pt>
                <c:pt idx="5">
                  <c:v>24.022346368715084</c:v>
                </c:pt>
              </c:numCache>
            </c:numRef>
          </c:val>
          <c:extLst>
            <c:ext xmlns:c16="http://schemas.microsoft.com/office/drawing/2014/chart" uri="{C3380CC4-5D6E-409C-BE32-E72D297353CC}">
              <c16:uniqueId val="{00000000-7F65-4B1F-9A2A-AB648D65B69C}"/>
            </c:ext>
          </c:extLst>
        </c:ser>
        <c:dLbls>
          <c:showLegendKey val="0"/>
          <c:showVal val="0"/>
          <c:showCatName val="0"/>
          <c:showSerName val="0"/>
          <c:showPercent val="0"/>
          <c:showBubbleSize val="0"/>
        </c:dLbls>
        <c:gapWidth val="90"/>
        <c:overlap val="-48"/>
        <c:axId val="115416576"/>
        <c:axId val="89640896"/>
      </c:barChart>
      <c:catAx>
        <c:axId val="115416576"/>
        <c:scaling>
          <c:orientation val="maxMin"/>
        </c:scaling>
        <c:delete val="0"/>
        <c:axPos val="l"/>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pt-BR"/>
          </a:p>
        </c:txPr>
        <c:crossAx val="89640896"/>
        <c:crosses val="autoZero"/>
        <c:auto val="1"/>
        <c:lblAlgn val="ctr"/>
        <c:lblOffset val="100"/>
        <c:noMultiLvlLbl val="0"/>
      </c:catAx>
      <c:valAx>
        <c:axId val="89640896"/>
        <c:scaling>
          <c:orientation val="minMax"/>
        </c:scaling>
        <c:delete val="1"/>
        <c:axPos val="t"/>
        <c:numFmt formatCode="0.0" sourceLinked="1"/>
        <c:majorTickMark val="none"/>
        <c:minorTickMark val="none"/>
        <c:tickLblPos val="nextTo"/>
        <c:crossAx val="11541657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sz="1200" b="1"/>
      </a:pPr>
      <a:endParaRPr lang="pt-B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4089470433842826E-2"/>
          <c:y val="0.10699102785584065"/>
          <c:w val="0.93672316588903048"/>
          <c:h val="0.71772066704888204"/>
        </c:manualLayout>
      </c:layout>
      <c:barChart>
        <c:barDir val="col"/>
        <c:grouping val="clustered"/>
        <c:varyColors val="0"/>
        <c:ser>
          <c:idx val="0"/>
          <c:order val="0"/>
          <c:spPr>
            <a:solidFill>
              <a:schemeClr val="bg1">
                <a:lumMod val="50000"/>
              </a:schemeClr>
            </a:solidFill>
            <a:ln w="76200" cap="rnd">
              <a:solidFill>
                <a:schemeClr val="accent1"/>
              </a:solidFill>
            </a:ln>
            <a:effectLst/>
          </c:spPr>
          <c:invertIfNegative val="0"/>
          <c:dPt>
            <c:idx val="0"/>
            <c:invertIfNegative val="0"/>
            <c:bubble3D val="0"/>
            <c:spPr>
              <a:solidFill>
                <a:schemeClr val="tx2">
                  <a:lumMod val="60000"/>
                  <a:lumOff val="40000"/>
                </a:schemeClr>
              </a:solidFill>
              <a:ln w="76200" cap="rnd">
                <a:solidFill>
                  <a:schemeClr val="tx2">
                    <a:lumMod val="60000"/>
                    <a:lumOff val="40000"/>
                  </a:schemeClr>
                </a:solidFill>
              </a:ln>
              <a:effectLst/>
            </c:spPr>
            <c:extLst>
              <c:ext xmlns:c16="http://schemas.microsoft.com/office/drawing/2014/chart" uri="{C3380CC4-5D6E-409C-BE32-E72D297353CC}">
                <c16:uniqueId val="{00000001-328F-4B25-A160-2E3816A0E40A}"/>
              </c:ext>
            </c:extLst>
          </c:dPt>
          <c:dPt>
            <c:idx val="1"/>
            <c:invertIfNegative val="0"/>
            <c:bubble3D val="0"/>
            <c:spPr>
              <a:solidFill>
                <a:schemeClr val="tx2">
                  <a:lumMod val="60000"/>
                  <a:lumOff val="40000"/>
                </a:schemeClr>
              </a:solidFill>
              <a:ln w="76200" cap="rnd">
                <a:solidFill>
                  <a:schemeClr val="tx2">
                    <a:lumMod val="60000"/>
                    <a:lumOff val="40000"/>
                  </a:schemeClr>
                </a:solidFill>
              </a:ln>
              <a:effectLst/>
            </c:spPr>
            <c:extLst>
              <c:ext xmlns:c16="http://schemas.microsoft.com/office/drawing/2014/chart" uri="{C3380CC4-5D6E-409C-BE32-E72D297353CC}">
                <c16:uniqueId val="{00000003-328F-4B25-A160-2E3816A0E40A}"/>
              </c:ext>
            </c:extLst>
          </c:dPt>
          <c:dPt>
            <c:idx val="2"/>
            <c:invertIfNegative val="0"/>
            <c:bubble3D val="0"/>
            <c:spPr>
              <a:solidFill>
                <a:schemeClr val="bg1">
                  <a:lumMod val="85000"/>
                </a:schemeClr>
              </a:solidFill>
              <a:ln w="76200" cap="rnd">
                <a:solidFill>
                  <a:schemeClr val="bg1">
                    <a:lumMod val="85000"/>
                  </a:schemeClr>
                </a:solidFill>
              </a:ln>
              <a:effectLst/>
            </c:spPr>
            <c:extLst>
              <c:ext xmlns:c16="http://schemas.microsoft.com/office/drawing/2014/chart" uri="{C3380CC4-5D6E-409C-BE32-E72D297353CC}">
                <c16:uniqueId val="{00000005-328F-4B25-A160-2E3816A0E40A}"/>
              </c:ext>
            </c:extLst>
          </c:dPt>
          <c:dPt>
            <c:idx val="3"/>
            <c:invertIfNegative val="0"/>
            <c:bubble3D val="0"/>
            <c:spPr>
              <a:solidFill>
                <a:schemeClr val="bg1">
                  <a:lumMod val="85000"/>
                </a:schemeClr>
              </a:solidFill>
              <a:ln w="76200" cap="rnd">
                <a:solidFill>
                  <a:schemeClr val="bg1">
                    <a:lumMod val="85000"/>
                  </a:schemeClr>
                </a:solidFill>
              </a:ln>
              <a:effectLst/>
            </c:spPr>
            <c:extLst>
              <c:ext xmlns:c16="http://schemas.microsoft.com/office/drawing/2014/chart" uri="{C3380CC4-5D6E-409C-BE32-E72D297353CC}">
                <c16:uniqueId val="{00000007-328F-4B25-A160-2E3816A0E40A}"/>
              </c:ext>
            </c:extLst>
          </c:dPt>
          <c:dPt>
            <c:idx val="4"/>
            <c:invertIfNegative val="0"/>
            <c:bubble3D val="0"/>
            <c:spPr>
              <a:solidFill>
                <a:schemeClr val="accent4">
                  <a:lumMod val="60000"/>
                  <a:lumOff val="40000"/>
                </a:schemeClr>
              </a:solidFill>
              <a:ln w="76200" cap="rnd">
                <a:solidFill>
                  <a:schemeClr val="accent4">
                    <a:lumMod val="60000"/>
                    <a:lumOff val="40000"/>
                  </a:schemeClr>
                </a:solidFill>
              </a:ln>
              <a:effectLst/>
            </c:spPr>
            <c:extLst>
              <c:ext xmlns:c16="http://schemas.microsoft.com/office/drawing/2014/chart" uri="{C3380CC4-5D6E-409C-BE32-E72D297353CC}">
                <c16:uniqueId val="{00000009-328F-4B25-A160-2E3816A0E40A}"/>
              </c:ext>
            </c:extLst>
          </c:dPt>
          <c:dPt>
            <c:idx val="5"/>
            <c:invertIfNegative val="0"/>
            <c:bubble3D val="0"/>
            <c:spPr>
              <a:solidFill>
                <a:schemeClr val="accent2">
                  <a:lumMod val="60000"/>
                  <a:lumOff val="40000"/>
                </a:schemeClr>
              </a:solidFill>
              <a:ln w="76200" cap="rnd">
                <a:solidFill>
                  <a:schemeClr val="accent2">
                    <a:lumMod val="60000"/>
                    <a:lumOff val="40000"/>
                  </a:schemeClr>
                </a:solidFill>
              </a:ln>
              <a:effectLst/>
            </c:spPr>
            <c:extLst>
              <c:ext xmlns:c16="http://schemas.microsoft.com/office/drawing/2014/chart" uri="{C3380CC4-5D6E-409C-BE32-E72D297353CC}">
                <c16:uniqueId val="{0000000B-328F-4B25-A160-2E3816A0E40A}"/>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Gráficos!$B$47:$B$50</c:f>
              <c:strCache>
                <c:ptCount val="4"/>
                <c:pt idx="0">
                  <c:v>Sempre</c:v>
                </c:pt>
                <c:pt idx="1">
                  <c:v>A maioria das vezes</c:v>
                </c:pt>
                <c:pt idx="2">
                  <c:v>Às vezes</c:v>
                </c:pt>
                <c:pt idx="3">
                  <c:v>Nunca</c:v>
                </c:pt>
              </c:strCache>
            </c:strRef>
          </c:cat>
          <c:val>
            <c:numRef>
              <c:f>Gráficos!$C$47:$C$50</c:f>
              <c:numCache>
                <c:formatCode>0.0</c:formatCode>
                <c:ptCount val="4"/>
                <c:pt idx="0">
                  <c:v>53.168469860896451</c:v>
                </c:pt>
                <c:pt idx="1">
                  <c:v>18.39258114374034</c:v>
                </c:pt>
                <c:pt idx="2">
                  <c:v>23.338485316846985</c:v>
                </c:pt>
                <c:pt idx="3">
                  <c:v>5.1004636785162285</c:v>
                </c:pt>
              </c:numCache>
            </c:numRef>
          </c:val>
          <c:extLst>
            <c:ext xmlns:c16="http://schemas.microsoft.com/office/drawing/2014/chart" uri="{C3380CC4-5D6E-409C-BE32-E72D297353CC}">
              <c16:uniqueId val="{0000000C-328F-4B25-A160-2E3816A0E40A}"/>
            </c:ext>
          </c:extLst>
        </c:ser>
        <c:dLbls>
          <c:showLegendKey val="0"/>
          <c:showVal val="1"/>
          <c:showCatName val="0"/>
          <c:showSerName val="0"/>
          <c:showPercent val="0"/>
          <c:showBubbleSize val="0"/>
        </c:dLbls>
        <c:gapWidth val="150"/>
        <c:overlap val="-25"/>
        <c:axId val="522791888"/>
        <c:axId val="522792304"/>
      </c:barChart>
      <c:catAx>
        <c:axId val="522791888"/>
        <c:scaling>
          <c:orientation val="maxMin"/>
        </c:scaling>
        <c:delete val="1"/>
        <c:axPos val="b"/>
        <c:numFmt formatCode="General" sourceLinked="1"/>
        <c:majorTickMark val="none"/>
        <c:minorTickMark val="none"/>
        <c:tickLblPos val="nextTo"/>
        <c:crossAx val="522792304"/>
        <c:crosses val="autoZero"/>
        <c:auto val="1"/>
        <c:lblAlgn val="ctr"/>
        <c:lblOffset val="100"/>
        <c:noMultiLvlLbl val="0"/>
      </c:catAx>
      <c:valAx>
        <c:axId val="522792304"/>
        <c:scaling>
          <c:orientation val="minMax"/>
        </c:scaling>
        <c:delete val="1"/>
        <c:axPos val="r"/>
        <c:numFmt formatCode="0.0" sourceLinked="1"/>
        <c:majorTickMark val="out"/>
        <c:minorTickMark val="none"/>
        <c:tickLblPos val="nextTo"/>
        <c:crossAx val="5227918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638417055484772E-2"/>
          <c:y val="8.5927234268336539E-2"/>
          <c:w val="0.93672316588903048"/>
          <c:h val="0.71772066704888204"/>
        </c:manualLayout>
      </c:layout>
      <c:barChart>
        <c:barDir val="col"/>
        <c:grouping val="clustered"/>
        <c:varyColors val="0"/>
        <c:ser>
          <c:idx val="0"/>
          <c:order val="0"/>
          <c:spPr>
            <a:solidFill>
              <a:schemeClr val="bg1">
                <a:lumMod val="50000"/>
              </a:schemeClr>
            </a:solidFill>
            <a:ln w="76200" cap="rnd">
              <a:solidFill>
                <a:schemeClr val="accent1"/>
              </a:solidFill>
            </a:ln>
            <a:effectLst/>
          </c:spPr>
          <c:invertIfNegative val="0"/>
          <c:dPt>
            <c:idx val="0"/>
            <c:invertIfNegative val="0"/>
            <c:bubble3D val="0"/>
            <c:spPr>
              <a:solidFill>
                <a:schemeClr val="tx2">
                  <a:lumMod val="60000"/>
                  <a:lumOff val="40000"/>
                </a:schemeClr>
              </a:solidFill>
              <a:ln w="76200" cap="rnd">
                <a:solidFill>
                  <a:schemeClr val="tx2">
                    <a:lumMod val="60000"/>
                    <a:lumOff val="40000"/>
                  </a:schemeClr>
                </a:solidFill>
              </a:ln>
              <a:effectLst/>
            </c:spPr>
            <c:extLst>
              <c:ext xmlns:c16="http://schemas.microsoft.com/office/drawing/2014/chart" uri="{C3380CC4-5D6E-409C-BE32-E72D297353CC}">
                <c16:uniqueId val="{00000001-0D34-4D2F-8496-EE356E0580E1}"/>
              </c:ext>
            </c:extLst>
          </c:dPt>
          <c:dPt>
            <c:idx val="1"/>
            <c:invertIfNegative val="0"/>
            <c:bubble3D val="0"/>
            <c:spPr>
              <a:solidFill>
                <a:schemeClr val="tx2">
                  <a:lumMod val="60000"/>
                  <a:lumOff val="40000"/>
                </a:schemeClr>
              </a:solidFill>
              <a:ln w="76200" cap="rnd">
                <a:solidFill>
                  <a:schemeClr val="tx2">
                    <a:lumMod val="60000"/>
                    <a:lumOff val="40000"/>
                  </a:schemeClr>
                </a:solidFill>
              </a:ln>
              <a:effectLst/>
            </c:spPr>
            <c:extLst>
              <c:ext xmlns:c16="http://schemas.microsoft.com/office/drawing/2014/chart" uri="{C3380CC4-5D6E-409C-BE32-E72D297353CC}">
                <c16:uniqueId val="{00000003-0D34-4D2F-8496-EE356E0580E1}"/>
              </c:ext>
            </c:extLst>
          </c:dPt>
          <c:dPt>
            <c:idx val="2"/>
            <c:invertIfNegative val="0"/>
            <c:bubble3D val="0"/>
            <c:spPr>
              <a:solidFill>
                <a:schemeClr val="bg1">
                  <a:lumMod val="85000"/>
                </a:schemeClr>
              </a:solidFill>
              <a:ln w="76200" cap="rnd">
                <a:solidFill>
                  <a:schemeClr val="bg1">
                    <a:lumMod val="85000"/>
                  </a:schemeClr>
                </a:solidFill>
              </a:ln>
              <a:effectLst/>
            </c:spPr>
            <c:extLst>
              <c:ext xmlns:c16="http://schemas.microsoft.com/office/drawing/2014/chart" uri="{C3380CC4-5D6E-409C-BE32-E72D297353CC}">
                <c16:uniqueId val="{00000005-0D34-4D2F-8496-EE356E0580E1}"/>
              </c:ext>
            </c:extLst>
          </c:dPt>
          <c:dPt>
            <c:idx val="3"/>
            <c:invertIfNegative val="0"/>
            <c:bubble3D val="0"/>
            <c:spPr>
              <a:solidFill>
                <a:schemeClr val="bg1">
                  <a:lumMod val="85000"/>
                </a:schemeClr>
              </a:solidFill>
              <a:ln w="76200" cap="rnd">
                <a:solidFill>
                  <a:schemeClr val="bg1">
                    <a:lumMod val="85000"/>
                  </a:schemeClr>
                </a:solidFill>
              </a:ln>
              <a:effectLst/>
            </c:spPr>
            <c:extLst>
              <c:ext xmlns:c16="http://schemas.microsoft.com/office/drawing/2014/chart" uri="{C3380CC4-5D6E-409C-BE32-E72D297353CC}">
                <c16:uniqueId val="{00000007-0D34-4D2F-8496-EE356E0580E1}"/>
              </c:ext>
            </c:extLst>
          </c:dPt>
          <c:dPt>
            <c:idx val="4"/>
            <c:invertIfNegative val="0"/>
            <c:bubble3D val="0"/>
            <c:spPr>
              <a:solidFill>
                <a:schemeClr val="accent4">
                  <a:lumMod val="60000"/>
                  <a:lumOff val="40000"/>
                </a:schemeClr>
              </a:solidFill>
              <a:ln w="76200" cap="rnd">
                <a:solidFill>
                  <a:schemeClr val="accent4">
                    <a:lumMod val="60000"/>
                    <a:lumOff val="40000"/>
                  </a:schemeClr>
                </a:solidFill>
              </a:ln>
              <a:effectLst/>
            </c:spPr>
            <c:extLst>
              <c:ext xmlns:c16="http://schemas.microsoft.com/office/drawing/2014/chart" uri="{C3380CC4-5D6E-409C-BE32-E72D297353CC}">
                <c16:uniqueId val="{00000009-0D34-4D2F-8496-EE356E0580E1}"/>
              </c:ext>
            </c:extLst>
          </c:dPt>
          <c:dPt>
            <c:idx val="5"/>
            <c:invertIfNegative val="0"/>
            <c:bubble3D val="0"/>
            <c:spPr>
              <a:solidFill>
                <a:schemeClr val="accent2">
                  <a:lumMod val="60000"/>
                  <a:lumOff val="40000"/>
                </a:schemeClr>
              </a:solidFill>
              <a:ln w="76200" cap="rnd">
                <a:solidFill>
                  <a:schemeClr val="accent2">
                    <a:lumMod val="60000"/>
                    <a:lumOff val="40000"/>
                  </a:schemeClr>
                </a:solidFill>
              </a:ln>
              <a:effectLst/>
            </c:spPr>
            <c:extLst>
              <c:ext xmlns:c16="http://schemas.microsoft.com/office/drawing/2014/chart" uri="{C3380CC4-5D6E-409C-BE32-E72D297353CC}">
                <c16:uniqueId val="{0000000B-0D34-4D2F-8496-EE356E0580E1}"/>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Gráficos!$B$70:$B$73</c:f>
              <c:strCache>
                <c:ptCount val="4"/>
                <c:pt idx="0">
                  <c:v>Sempre</c:v>
                </c:pt>
                <c:pt idx="1">
                  <c:v>A maioria das vezes</c:v>
                </c:pt>
                <c:pt idx="2">
                  <c:v>Às vezes</c:v>
                </c:pt>
                <c:pt idx="3">
                  <c:v>Nunca</c:v>
                </c:pt>
              </c:strCache>
            </c:strRef>
          </c:cat>
          <c:val>
            <c:numRef>
              <c:f>Gráficos!$C$70:$C$73</c:f>
              <c:numCache>
                <c:formatCode>0.0</c:formatCode>
                <c:ptCount val="4"/>
                <c:pt idx="0">
                  <c:v>48.545861297539147</c:v>
                </c:pt>
                <c:pt idx="1">
                  <c:v>14.093959731543624</c:v>
                </c:pt>
                <c:pt idx="2">
                  <c:v>17.67337807606264</c:v>
                </c:pt>
                <c:pt idx="3">
                  <c:v>19.686800894854585</c:v>
                </c:pt>
              </c:numCache>
            </c:numRef>
          </c:val>
          <c:extLst>
            <c:ext xmlns:c16="http://schemas.microsoft.com/office/drawing/2014/chart" uri="{C3380CC4-5D6E-409C-BE32-E72D297353CC}">
              <c16:uniqueId val="{0000000C-0D34-4D2F-8496-EE356E0580E1}"/>
            </c:ext>
          </c:extLst>
        </c:ser>
        <c:dLbls>
          <c:showLegendKey val="0"/>
          <c:showVal val="1"/>
          <c:showCatName val="0"/>
          <c:showSerName val="0"/>
          <c:showPercent val="0"/>
          <c:showBubbleSize val="0"/>
        </c:dLbls>
        <c:gapWidth val="150"/>
        <c:overlap val="-25"/>
        <c:axId val="522791888"/>
        <c:axId val="522792304"/>
      </c:barChart>
      <c:catAx>
        <c:axId val="522791888"/>
        <c:scaling>
          <c:orientation val="maxMin"/>
        </c:scaling>
        <c:delete val="1"/>
        <c:axPos val="b"/>
        <c:numFmt formatCode="General" sourceLinked="1"/>
        <c:majorTickMark val="none"/>
        <c:minorTickMark val="none"/>
        <c:tickLblPos val="nextTo"/>
        <c:crossAx val="522792304"/>
        <c:crosses val="autoZero"/>
        <c:auto val="1"/>
        <c:lblAlgn val="ctr"/>
        <c:lblOffset val="100"/>
        <c:noMultiLvlLbl val="0"/>
      </c:catAx>
      <c:valAx>
        <c:axId val="522792304"/>
        <c:scaling>
          <c:orientation val="minMax"/>
        </c:scaling>
        <c:delete val="1"/>
        <c:axPos val="r"/>
        <c:numFmt formatCode="0.0" sourceLinked="1"/>
        <c:majorTickMark val="out"/>
        <c:minorTickMark val="none"/>
        <c:tickLblPos val="nextTo"/>
        <c:crossAx val="5227918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doughnutChart>
        <c:varyColors val="1"/>
        <c:ser>
          <c:idx val="0"/>
          <c:order val="0"/>
          <c:dPt>
            <c:idx val="0"/>
            <c:bubble3D val="0"/>
            <c:spPr>
              <a:solidFill>
                <a:schemeClr val="tx2">
                  <a:lumMod val="60000"/>
                  <a:lumOff val="40000"/>
                </a:schemeClr>
              </a:solidFill>
              <a:ln w="19050">
                <a:solidFill>
                  <a:schemeClr val="lt1"/>
                </a:solidFill>
              </a:ln>
              <a:effectLst/>
            </c:spPr>
            <c:extLst>
              <c:ext xmlns:c16="http://schemas.microsoft.com/office/drawing/2014/chart" uri="{C3380CC4-5D6E-409C-BE32-E72D297353CC}">
                <c16:uniqueId val="{00000001-D73E-41EA-AD89-3FFB77CDC142}"/>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3-D73E-41EA-AD89-3FFB77CDC142}"/>
              </c:ext>
            </c:extLst>
          </c:dPt>
          <c:dLbls>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extLst>
                <c:ext xmlns:c16="http://schemas.microsoft.com/office/drawing/2014/chart" uri="{C3380CC4-5D6E-409C-BE32-E72D297353CC}">
                  <c16:uniqueId val="{00000003-D73E-41EA-AD89-3FFB77CDC14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pt-B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Gráficos!$B$93:$B$94</c:f>
              <c:strCache>
                <c:ptCount val="2"/>
                <c:pt idx="0">
                  <c:v>Sim</c:v>
                </c:pt>
                <c:pt idx="1">
                  <c:v>Não</c:v>
                </c:pt>
              </c:strCache>
            </c:strRef>
          </c:cat>
          <c:val>
            <c:numRef>
              <c:f>Gráficos!$C$93:$C$94</c:f>
              <c:numCache>
                <c:formatCode>0.0</c:formatCode>
                <c:ptCount val="2"/>
                <c:pt idx="0">
                  <c:v>29.351535836177472</c:v>
                </c:pt>
                <c:pt idx="1">
                  <c:v>70.648464163822524</c:v>
                </c:pt>
              </c:numCache>
            </c:numRef>
          </c:val>
          <c:extLst>
            <c:ext xmlns:c16="http://schemas.microsoft.com/office/drawing/2014/chart" uri="{C3380CC4-5D6E-409C-BE32-E72D297353CC}">
              <c16:uniqueId val="{00000004-D73E-41EA-AD89-3FFB77CDC142}"/>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l"/>
      <c:overlay val="0"/>
      <c:spPr>
        <a:noFill/>
        <a:ln>
          <a:noFill/>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638417055484772E-2"/>
          <c:y val="8.5927234268336539E-2"/>
          <c:w val="0.93672316588903048"/>
          <c:h val="0.71772066704888204"/>
        </c:manualLayout>
      </c:layout>
      <c:barChart>
        <c:barDir val="col"/>
        <c:grouping val="clustered"/>
        <c:varyColors val="0"/>
        <c:ser>
          <c:idx val="0"/>
          <c:order val="0"/>
          <c:spPr>
            <a:solidFill>
              <a:schemeClr val="bg1">
                <a:lumMod val="50000"/>
              </a:schemeClr>
            </a:solidFill>
            <a:ln w="76200" cap="rnd">
              <a:solidFill>
                <a:schemeClr val="accent1"/>
              </a:solidFill>
            </a:ln>
            <a:effectLst/>
          </c:spPr>
          <c:invertIfNegative val="0"/>
          <c:dPt>
            <c:idx val="0"/>
            <c:invertIfNegative val="0"/>
            <c:bubble3D val="0"/>
            <c:spPr>
              <a:solidFill>
                <a:schemeClr val="bg1">
                  <a:lumMod val="50000"/>
                </a:schemeClr>
              </a:solidFill>
              <a:ln w="76200" cap="rnd">
                <a:solidFill>
                  <a:schemeClr val="bg1">
                    <a:lumMod val="50000"/>
                  </a:schemeClr>
                </a:solidFill>
              </a:ln>
              <a:effectLst/>
            </c:spPr>
            <c:extLst>
              <c:ext xmlns:c16="http://schemas.microsoft.com/office/drawing/2014/chart" uri="{C3380CC4-5D6E-409C-BE32-E72D297353CC}">
                <c16:uniqueId val="{00000001-7F61-4D21-BFF6-948631D41F42}"/>
              </c:ext>
            </c:extLst>
          </c:dPt>
          <c:dPt>
            <c:idx val="1"/>
            <c:invertIfNegative val="0"/>
            <c:bubble3D val="0"/>
            <c:spPr>
              <a:solidFill>
                <a:schemeClr val="bg1">
                  <a:lumMod val="50000"/>
                </a:schemeClr>
              </a:solidFill>
              <a:ln w="76200" cap="rnd">
                <a:solidFill>
                  <a:schemeClr val="bg1">
                    <a:lumMod val="50000"/>
                  </a:schemeClr>
                </a:solidFill>
              </a:ln>
              <a:effectLst/>
            </c:spPr>
            <c:extLst>
              <c:ext xmlns:c16="http://schemas.microsoft.com/office/drawing/2014/chart" uri="{C3380CC4-5D6E-409C-BE32-E72D297353CC}">
                <c16:uniqueId val="{00000003-7F61-4D21-BFF6-948631D41F42}"/>
              </c:ext>
            </c:extLst>
          </c:dPt>
          <c:dPt>
            <c:idx val="2"/>
            <c:invertIfNegative val="0"/>
            <c:bubble3D val="0"/>
            <c:spPr>
              <a:solidFill>
                <a:schemeClr val="bg1">
                  <a:lumMod val="65000"/>
                </a:schemeClr>
              </a:solidFill>
              <a:ln w="76200" cap="rnd">
                <a:solidFill>
                  <a:schemeClr val="bg1">
                    <a:lumMod val="65000"/>
                  </a:schemeClr>
                </a:solidFill>
              </a:ln>
              <a:effectLst/>
            </c:spPr>
            <c:extLst>
              <c:ext xmlns:c16="http://schemas.microsoft.com/office/drawing/2014/chart" uri="{C3380CC4-5D6E-409C-BE32-E72D297353CC}">
                <c16:uniqueId val="{00000005-7F61-4D21-BFF6-948631D41F42}"/>
              </c:ext>
            </c:extLst>
          </c:dPt>
          <c:dPt>
            <c:idx val="3"/>
            <c:invertIfNegative val="0"/>
            <c:bubble3D val="0"/>
            <c:spPr>
              <a:solidFill>
                <a:schemeClr val="bg1">
                  <a:lumMod val="75000"/>
                </a:schemeClr>
              </a:solidFill>
              <a:ln w="76200" cap="rnd">
                <a:solidFill>
                  <a:schemeClr val="bg1">
                    <a:lumMod val="75000"/>
                  </a:schemeClr>
                </a:solidFill>
              </a:ln>
              <a:effectLst/>
            </c:spPr>
            <c:extLst>
              <c:ext xmlns:c16="http://schemas.microsoft.com/office/drawing/2014/chart" uri="{C3380CC4-5D6E-409C-BE32-E72D297353CC}">
                <c16:uniqueId val="{00000007-7F61-4D21-BFF6-948631D41F42}"/>
              </c:ext>
            </c:extLst>
          </c:dPt>
          <c:dPt>
            <c:idx val="4"/>
            <c:invertIfNegative val="0"/>
            <c:bubble3D val="0"/>
            <c:spPr>
              <a:solidFill>
                <a:schemeClr val="bg1">
                  <a:lumMod val="75000"/>
                </a:schemeClr>
              </a:solidFill>
              <a:ln w="76200" cap="rnd">
                <a:solidFill>
                  <a:schemeClr val="bg1">
                    <a:lumMod val="75000"/>
                  </a:schemeClr>
                </a:solidFill>
              </a:ln>
              <a:effectLst/>
            </c:spPr>
            <c:extLst>
              <c:ext xmlns:c16="http://schemas.microsoft.com/office/drawing/2014/chart" uri="{C3380CC4-5D6E-409C-BE32-E72D297353CC}">
                <c16:uniqueId val="{00000009-7F61-4D21-BFF6-948631D41F42}"/>
              </c:ext>
            </c:extLst>
          </c:dPt>
          <c:dPt>
            <c:idx val="5"/>
            <c:invertIfNegative val="0"/>
            <c:bubble3D val="0"/>
            <c:spPr>
              <a:solidFill>
                <a:schemeClr val="accent4">
                  <a:lumMod val="60000"/>
                  <a:lumOff val="40000"/>
                </a:schemeClr>
              </a:solidFill>
              <a:ln w="76200" cap="rnd">
                <a:solidFill>
                  <a:schemeClr val="accent4">
                    <a:lumMod val="60000"/>
                    <a:lumOff val="40000"/>
                  </a:schemeClr>
                </a:solidFill>
              </a:ln>
              <a:effectLst/>
            </c:spPr>
            <c:extLst>
              <c:ext xmlns:c16="http://schemas.microsoft.com/office/drawing/2014/chart" uri="{C3380CC4-5D6E-409C-BE32-E72D297353CC}">
                <c16:uniqueId val="{0000000B-7F61-4D21-BFF6-948631D41F42}"/>
              </c:ext>
            </c:extLst>
          </c:dPt>
          <c:dPt>
            <c:idx val="6"/>
            <c:invertIfNegative val="0"/>
            <c:bubble3D val="0"/>
            <c:spPr>
              <a:solidFill>
                <a:schemeClr val="accent2">
                  <a:lumMod val="60000"/>
                  <a:lumOff val="40000"/>
                </a:schemeClr>
              </a:solidFill>
              <a:ln w="76200" cap="rnd">
                <a:solidFill>
                  <a:schemeClr val="accent2">
                    <a:lumMod val="60000"/>
                    <a:lumOff val="40000"/>
                  </a:schemeClr>
                </a:solidFill>
              </a:ln>
              <a:effectLst/>
            </c:spPr>
            <c:extLst>
              <c:ext xmlns:c16="http://schemas.microsoft.com/office/drawing/2014/chart" uri="{C3380CC4-5D6E-409C-BE32-E72D297353CC}">
                <c16:uniqueId val="{0000000D-7F61-4D21-BFF6-948631D41F42}"/>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Gráficos!$B$110:$B$114</c:f>
              <c:strCache>
                <c:ptCount val="5"/>
                <c:pt idx="0">
                  <c:v>Muito Bom</c:v>
                </c:pt>
                <c:pt idx="1">
                  <c:v>Bom</c:v>
                </c:pt>
                <c:pt idx="2">
                  <c:v>Regular</c:v>
                </c:pt>
                <c:pt idx="3">
                  <c:v>Ruim</c:v>
                </c:pt>
                <c:pt idx="4">
                  <c:v>Muito Ruim</c:v>
                </c:pt>
              </c:strCache>
            </c:strRef>
          </c:cat>
          <c:val>
            <c:numRef>
              <c:f>Gráficos!$C$110:$C$114</c:f>
              <c:numCache>
                <c:formatCode>0.0</c:formatCode>
                <c:ptCount val="5"/>
                <c:pt idx="0">
                  <c:v>48.90625</c:v>
                </c:pt>
                <c:pt idx="1">
                  <c:v>36.71875</c:v>
                </c:pt>
                <c:pt idx="2">
                  <c:v>8.90625</c:v>
                </c:pt>
                <c:pt idx="3">
                  <c:v>2.65625</c:v>
                </c:pt>
                <c:pt idx="4">
                  <c:v>2.8125</c:v>
                </c:pt>
              </c:numCache>
            </c:numRef>
          </c:val>
          <c:extLst>
            <c:ext xmlns:c16="http://schemas.microsoft.com/office/drawing/2014/chart" uri="{C3380CC4-5D6E-409C-BE32-E72D297353CC}">
              <c16:uniqueId val="{0000000E-7F61-4D21-BFF6-948631D41F42}"/>
            </c:ext>
          </c:extLst>
        </c:ser>
        <c:dLbls>
          <c:showLegendKey val="0"/>
          <c:showVal val="1"/>
          <c:showCatName val="0"/>
          <c:showSerName val="0"/>
          <c:showPercent val="0"/>
          <c:showBubbleSize val="0"/>
        </c:dLbls>
        <c:gapWidth val="150"/>
        <c:overlap val="-25"/>
        <c:axId val="522791888"/>
        <c:axId val="522792304"/>
      </c:barChart>
      <c:catAx>
        <c:axId val="522791888"/>
        <c:scaling>
          <c:orientation val="maxMin"/>
        </c:scaling>
        <c:delete val="1"/>
        <c:axPos val="b"/>
        <c:numFmt formatCode="General" sourceLinked="1"/>
        <c:majorTickMark val="none"/>
        <c:minorTickMark val="none"/>
        <c:tickLblPos val="nextTo"/>
        <c:crossAx val="522792304"/>
        <c:crosses val="autoZero"/>
        <c:auto val="1"/>
        <c:lblAlgn val="ctr"/>
        <c:lblOffset val="100"/>
        <c:noMultiLvlLbl val="0"/>
      </c:catAx>
      <c:valAx>
        <c:axId val="522792304"/>
        <c:scaling>
          <c:orientation val="minMax"/>
        </c:scaling>
        <c:delete val="1"/>
        <c:axPos val="r"/>
        <c:numFmt formatCode="0.0" sourceLinked="1"/>
        <c:majorTickMark val="out"/>
        <c:minorTickMark val="none"/>
        <c:tickLblPos val="nextTo"/>
        <c:crossAx val="5227918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Gráficos!$P$111</c:f>
              <c:strCache>
                <c:ptCount val="1"/>
                <c:pt idx="0">
                  <c:v>Feminino</c:v>
                </c:pt>
              </c:strCache>
            </c:strRef>
          </c:tx>
          <c:spPr>
            <a:noFill/>
            <a:ln>
              <a:noFill/>
            </a:ln>
            <a:effectLst/>
          </c:spPr>
          <c:invertIfNegative val="0"/>
          <c:dLbls>
            <c:dLbl>
              <c:idx val="0"/>
              <c:layout>
                <c:manualLayout>
                  <c:x val="4.8114931074572089E-3"/>
                  <c:y val="-0.2600753367003367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B2-44F2-A88C-A23C39C5C694}"/>
                </c:ext>
              </c:extLst>
            </c:dLbl>
            <c:dLbl>
              <c:idx val="1"/>
              <c:layout>
                <c:manualLayout>
                  <c:x val="-3.094253446271393E-2"/>
                  <c:y val="-0.2402226430976431"/>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B2-44F2-A88C-A23C39C5C694}"/>
                </c:ext>
              </c:extLst>
            </c:dLbl>
            <c:spPr>
              <a:noFill/>
              <a:ln>
                <a:noFill/>
              </a:ln>
              <a:effectLst/>
            </c:spPr>
            <c:txPr>
              <a:bodyPr/>
              <a:lstStyle/>
              <a:p>
                <a:pPr>
                  <a:defRPr sz="1200" b="1">
                    <a:solidFill>
                      <a:schemeClr val="bg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Gráficos!$Q$110:$Q$111</c:f>
              <c:numCache>
                <c:formatCode>0.0</c:formatCode>
                <c:ptCount val="2"/>
                <c:pt idx="0">
                  <c:v>85.538461538461547</c:v>
                </c:pt>
                <c:pt idx="1">
                  <c:v>85.714285714285722</c:v>
                </c:pt>
              </c:numCache>
            </c:numRef>
          </c:val>
          <c:extLst>
            <c:ext xmlns:c16="http://schemas.microsoft.com/office/drawing/2014/chart" uri="{C3380CC4-5D6E-409C-BE32-E72D297353CC}">
              <c16:uniqueId val="{00000002-4DB2-44F2-A88C-A23C39C5C694}"/>
            </c:ext>
          </c:extLst>
        </c:ser>
        <c:ser>
          <c:idx val="1"/>
          <c:order val="1"/>
          <c:tx>
            <c:strRef>
              <c:f>Gráficos!$P$110</c:f>
              <c:strCache>
                <c:ptCount val="1"/>
                <c:pt idx="0">
                  <c:v>Masculino</c:v>
                </c:pt>
              </c:strCache>
            </c:strRef>
          </c:tx>
          <c:spPr>
            <a:solidFill>
              <a:schemeClr val="bg1">
                <a:alpha val="77000"/>
              </a:schemeClr>
            </a:solidFill>
            <a:ln>
              <a:noFill/>
            </a:ln>
            <a:effectLst/>
          </c:spPr>
          <c:invertIfNegative val="0"/>
          <c:val>
            <c:numRef>
              <c:f>Gráficos!$R$110:$R$111</c:f>
              <c:numCache>
                <c:formatCode>0.0</c:formatCode>
                <c:ptCount val="2"/>
                <c:pt idx="0">
                  <c:v>14.461538461538453</c:v>
                </c:pt>
                <c:pt idx="1">
                  <c:v>14.285714285714278</c:v>
                </c:pt>
              </c:numCache>
            </c:numRef>
          </c:val>
          <c:extLst>
            <c:ext xmlns:c16="http://schemas.microsoft.com/office/drawing/2014/chart" uri="{C3380CC4-5D6E-409C-BE32-E72D297353CC}">
              <c16:uniqueId val="{00000003-4DB2-44F2-A88C-A23C39C5C694}"/>
            </c:ext>
          </c:extLst>
        </c:ser>
        <c:dLbls>
          <c:showLegendKey val="0"/>
          <c:showVal val="0"/>
          <c:showCatName val="0"/>
          <c:showSerName val="0"/>
          <c:showPercent val="0"/>
          <c:showBubbleSize val="0"/>
        </c:dLbls>
        <c:gapWidth val="0"/>
        <c:overlap val="100"/>
        <c:axId val="115505152"/>
        <c:axId val="89642048"/>
      </c:barChart>
      <c:catAx>
        <c:axId val="115505152"/>
        <c:scaling>
          <c:orientation val="minMax"/>
        </c:scaling>
        <c:delete val="1"/>
        <c:axPos val="b"/>
        <c:numFmt formatCode="General" sourceLinked="1"/>
        <c:majorTickMark val="out"/>
        <c:minorTickMark val="none"/>
        <c:tickLblPos val="nextTo"/>
        <c:crossAx val="89642048"/>
        <c:crosses val="autoZero"/>
        <c:auto val="1"/>
        <c:lblAlgn val="ctr"/>
        <c:lblOffset val="100"/>
        <c:noMultiLvlLbl val="0"/>
      </c:catAx>
      <c:valAx>
        <c:axId val="89642048"/>
        <c:scaling>
          <c:orientation val="minMax"/>
          <c:min val="0"/>
        </c:scaling>
        <c:delete val="1"/>
        <c:axPos val="l"/>
        <c:numFmt formatCode="0%" sourceLinked="1"/>
        <c:majorTickMark val="out"/>
        <c:minorTickMark val="none"/>
        <c:tickLblPos val="nextTo"/>
        <c:crossAx val="11550515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638417055484772E-2"/>
          <c:y val="8.5927234268336539E-2"/>
          <c:w val="0.93672316588903048"/>
          <c:h val="0.71772066704888204"/>
        </c:manualLayout>
      </c:layout>
      <c:barChart>
        <c:barDir val="col"/>
        <c:grouping val="clustered"/>
        <c:varyColors val="0"/>
        <c:ser>
          <c:idx val="0"/>
          <c:order val="0"/>
          <c:spPr>
            <a:solidFill>
              <a:schemeClr val="bg1">
                <a:lumMod val="50000"/>
              </a:schemeClr>
            </a:solidFill>
            <a:ln w="76200" cap="rnd">
              <a:solidFill>
                <a:schemeClr val="accent1"/>
              </a:solidFill>
            </a:ln>
            <a:effectLst/>
          </c:spPr>
          <c:invertIfNegative val="0"/>
          <c:dPt>
            <c:idx val="0"/>
            <c:invertIfNegative val="0"/>
            <c:bubble3D val="0"/>
            <c:spPr>
              <a:solidFill>
                <a:schemeClr val="bg1">
                  <a:lumMod val="50000"/>
                </a:schemeClr>
              </a:solidFill>
              <a:ln w="76200" cap="rnd">
                <a:solidFill>
                  <a:schemeClr val="bg1">
                    <a:lumMod val="50000"/>
                  </a:schemeClr>
                </a:solidFill>
              </a:ln>
              <a:effectLst/>
            </c:spPr>
            <c:extLst>
              <c:ext xmlns:c16="http://schemas.microsoft.com/office/drawing/2014/chart" uri="{C3380CC4-5D6E-409C-BE32-E72D297353CC}">
                <c16:uniqueId val="{00000001-3F09-4003-BFCB-D0D26B400284}"/>
              </c:ext>
            </c:extLst>
          </c:dPt>
          <c:dPt>
            <c:idx val="1"/>
            <c:invertIfNegative val="0"/>
            <c:bubble3D val="0"/>
            <c:spPr>
              <a:solidFill>
                <a:schemeClr val="bg1">
                  <a:lumMod val="50000"/>
                </a:schemeClr>
              </a:solidFill>
              <a:ln w="76200" cap="rnd">
                <a:solidFill>
                  <a:schemeClr val="bg1">
                    <a:lumMod val="50000"/>
                  </a:schemeClr>
                </a:solidFill>
              </a:ln>
              <a:effectLst/>
            </c:spPr>
            <c:extLst>
              <c:ext xmlns:c16="http://schemas.microsoft.com/office/drawing/2014/chart" uri="{C3380CC4-5D6E-409C-BE32-E72D297353CC}">
                <c16:uniqueId val="{00000003-3F09-4003-BFCB-D0D26B400284}"/>
              </c:ext>
            </c:extLst>
          </c:dPt>
          <c:dPt>
            <c:idx val="2"/>
            <c:invertIfNegative val="0"/>
            <c:bubble3D val="0"/>
            <c:spPr>
              <a:solidFill>
                <a:schemeClr val="bg1">
                  <a:lumMod val="65000"/>
                </a:schemeClr>
              </a:solidFill>
              <a:ln w="76200" cap="rnd">
                <a:solidFill>
                  <a:schemeClr val="bg1">
                    <a:lumMod val="65000"/>
                  </a:schemeClr>
                </a:solidFill>
              </a:ln>
              <a:effectLst/>
            </c:spPr>
            <c:extLst>
              <c:ext xmlns:c16="http://schemas.microsoft.com/office/drawing/2014/chart" uri="{C3380CC4-5D6E-409C-BE32-E72D297353CC}">
                <c16:uniqueId val="{00000005-3F09-4003-BFCB-D0D26B400284}"/>
              </c:ext>
            </c:extLst>
          </c:dPt>
          <c:dPt>
            <c:idx val="3"/>
            <c:invertIfNegative val="0"/>
            <c:bubble3D val="0"/>
            <c:spPr>
              <a:solidFill>
                <a:schemeClr val="bg1">
                  <a:lumMod val="75000"/>
                </a:schemeClr>
              </a:solidFill>
              <a:ln w="76200" cap="rnd">
                <a:solidFill>
                  <a:schemeClr val="bg1">
                    <a:lumMod val="75000"/>
                  </a:schemeClr>
                </a:solidFill>
              </a:ln>
              <a:effectLst/>
            </c:spPr>
            <c:extLst>
              <c:ext xmlns:c16="http://schemas.microsoft.com/office/drawing/2014/chart" uri="{C3380CC4-5D6E-409C-BE32-E72D297353CC}">
                <c16:uniqueId val="{00000007-3F09-4003-BFCB-D0D26B400284}"/>
              </c:ext>
            </c:extLst>
          </c:dPt>
          <c:dPt>
            <c:idx val="4"/>
            <c:invertIfNegative val="0"/>
            <c:bubble3D val="0"/>
            <c:spPr>
              <a:solidFill>
                <a:schemeClr val="bg1">
                  <a:lumMod val="75000"/>
                </a:schemeClr>
              </a:solidFill>
              <a:ln w="76200" cap="rnd">
                <a:solidFill>
                  <a:schemeClr val="bg1">
                    <a:lumMod val="75000"/>
                  </a:schemeClr>
                </a:solidFill>
              </a:ln>
              <a:effectLst/>
            </c:spPr>
            <c:extLst>
              <c:ext xmlns:c16="http://schemas.microsoft.com/office/drawing/2014/chart" uri="{C3380CC4-5D6E-409C-BE32-E72D297353CC}">
                <c16:uniqueId val="{00000009-3F09-4003-BFCB-D0D26B400284}"/>
              </c:ext>
            </c:extLst>
          </c:dPt>
          <c:dPt>
            <c:idx val="5"/>
            <c:invertIfNegative val="0"/>
            <c:bubble3D val="0"/>
            <c:spPr>
              <a:solidFill>
                <a:schemeClr val="accent4">
                  <a:lumMod val="60000"/>
                  <a:lumOff val="40000"/>
                </a:schemeClr>
              </a:solidFill>
              <a:ln w="76200" cap="rnd">
                <a:solidFill>
                  <a:schemeClr val="accent4">
                    <a:lumMod val="60000"/>
                    <a:lumOff val="40000"/>
                  </a:schemeClr>
                </a:solidFill>
              </a:ln>
              <a:effectLst/>
            </c:spPr>
            <c:extLst>
              <c:ext xmlns:c16="http://schemas.microsoft.com/office/drawing/2014/chart" uri="{C3380CC4-5D6E-409C-BE32-E72D297353CC}">
                <c16:uniqueId val="{0000000B-3F09-4003-BFCB-D0D26B400284}"/>
              </c:ext>
            </c:extLst>
          </c:dPt>
          <c:dPt>
            <c:idx val="6"/>
            <c:invertIfNegative val="0"/>
            <c:bubble3D val="0"/>
            <c:spPr>
              <a:solidFill>
                <a:schemeClr val="accent2">
                  <a:lumMod val="60000"/>
                  <a:lumOff val="40000"/>
                </a:schemeClr>
              </a:solidFill>
              <a:ln w="76200" cap="rnd">
                <a:solidFill>
                  <a:schemeClr val="accent2">
                    <a:lumMod val="60000"/>
                    <a:lumOff val="40000"/>
                  </a:schemeClr>
                </a:solidFill>
              </a:ln>
              <a:effectLst/>
            </c:spPr>
            <c:extLst>
              <c:ext xmlns:c16="http://schemas.microsoft.com/office/drawing/2014/chart" uri="{C3380CC4-5D6E-409C-BE32-E72D297353CC}">
                <c16:uniqueId val="{0000000D-3F09-4003-BFCB-D0D26B400284}"/>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Gráficos!$B$134:$B$138</c:f>
              <c:strCache>
                <c:ptCount val="5"/>
                <c:pt idx="0">
                  <c:v>Muito Bom</c:v>
                </c:pt>
                <c:pt idx="1">
                  <c:v>Bom</c:v>
                </c:pt>
                <c:pt idx="2">
                  <c:v>Regular</c:v>
                </c:pt>
                <c:pt idx="3">
                  <c:v>Ruim</c:v>
                </c:pt>
                <c:pt idx="4">
                  <c:v>Muito Ruim</c:v>
                </c:pt>
              </c:strCache>
            </c:strRef>
          </c:cat>
          <c:val>
            <c:numRef>
              <c:f>Gráficos!$C$134:$C$138</c:f>
              <c:numCache>
                <c:formatCode>0.0</c:formatCode>
                <c:ptCount val="5"/>
                <c:pt idx="0">
                  <c:v>33.28</c:v>
                </c:pt>
                <c:pt idx="1">
                  <c:v>41.28</c:v>
                </c:pt>
                <c:pt idx="2">
                  <c:v>14.879999999999999</c:v>
                </c:pt>
                <c:pt idx="3">
                  <c:v>5.92</c:v>
                </c:pt>
                <c:pt idx="4">
                  <c:v>4.6399999999999997</c:v>
                </c:pt>
              </c:numCache>
            </c:numRef>
          </c:val>
          <c:extLst>
            <c:ext xmlns:c16="http://schemas.microsoft.com/office/drawing/2014/chart" uri="{C3380CC4-5D6E-409C-BE32-E72D297353CC}">
              <c16:uniqueId val="{0000000E-3F09-4003-BFCB-D0D26B400284}"/>
            </c:ext>
          </c:extLst>
        </c:ser>
        <c:dLbls>
          <c:showLegendKey val="0"/>
          <c:showVal val="1"/>
          <c:showCatName val="0"/>
          <c:showSerName val="0"/>
          <c:showPercent val="0"/>
          <c:showBubbleSize val="0"/>
        </c:dLbls>
        <c:gapWidth val="150"/>
        <c:overlap val="-25"/>
        <c:axId val="522791888"/>
        <c:axId val="522792304"/>
      </c:barChart>
      <c:catAx>
        <c:axId val="522791888"/>
        <c:scaling>
          <c:orientation val="maxMin"/>
        </c:scaling>
        <c:delete val="1"/>
        <c:axPos val="b"/>
        <c:numFmt formatCode="General" sourceLinked="1"/>
        <c:majorTickMark val="out"/>
        <c:minorTickMark val="none"/>
        <c:tickLblPos val="nextTo"/>
        <c:crossAx val="522792304"/>
        <c:crosses val="autoZero"/>
        <c:auto val="1"/>
        <c:lblAlgn val="ctr"/>
        <c:lblOffset val="100"/>
        <c:noMultiLvlLbl val="0"/>
      </c:catAx>
      <c:valAx>
        <c:axId val="522792304"/>
        <c:scaling>
          <c:orientation val="minMax"/>
        </c:scaling>
        <c:delete val="1"/>
        <c:axPos val="r"/>
        <c:numFmt formatCode="0.0" sourceLinked="1"/>
        <c:majorTickMark val="out"/>
        <c:minorTickMark val="none"/>
        <c:tickLblPos val="nextTo"/>
        <c:crossAx val="5227918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Gráficos!$P$135</c:f>
              <c:strCache>
                <c:ptCount val="1"/>
                <c:pt idx="0">
                  <c:v>Feminino</c:v>
                </c:pt>
              </c:strCache>
            </c:strRef>
          </c:tx>
          <c:spPr>
            <a:noFill/>
            <a:ln>
              <a:noFill/>
            </a:ln>
            <a:effectLst/>
          </c:spPr>
          <c:invertIfNegative val="0"/>
          <c:dLbls>
            <c:dLbl>
              <c:idx val="0"/>
              <c:layout>
                <c:manualLayout>
                  <c:x val="4.8110798916624455E-3"/>
                  <c:y val="-0.2921463416892501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5B6-4290-94F7-538EA8D1AE88}"/>
                </c:ext>
              </c:extLst>
            </c:dLbl>
            <c:dLbl>
              <c:idx val="1"/>
              <c:layout>
                <c:manualLayout>
                  <c:x val="-3.0942547310474716E-2"/>
                  <c:y val="-0.256258309655593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5B6-4290-94F7-538EA8D1AE88}"/>
                </c:ext>
              </c:extLst>
            </c:dLbl>
            <c:spPr>
              <a:noFill/>
              <a:ln>
                <a:noFill/>
              </a:ln>
              <a:effectLst/>
            </c:spPr>
            <c:txPr>
              <a:bodyPr/>
              <a:lstStyle/>
              <a:p>
                <a:pPr>
                  <a:defRPr sz="1200" b="1">
                    <a:solidFill>
                      <a:schemeClr val="bg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Gráficos!$Q$134:$Q$135</c:f>
              <c:numCache>
                <c:formatCode>0.0</c:formatCode>
                <c:ptCount val="2"/>
                <c:pt idx="0">
                  <c:v>79.141104294478538</c:v>
                </c:pt>
                <c:pt idx="1">
                  <c:v>69.565217391304344</c:v>
                </c:pt>
              </c:numCache>
            </c:numRef>
          </c:val>
          <c:extLst>
            <c:ext xmlns:c16="http://schemas.microsoft.com/office/drawing/2014/chart" uri="{C3380CC4-5D6E-409C-BE32-E72D297353CC}">
              <c16:uniqueId val="{00000002-85B6-4290-94F7-538EA8D1AE88}"/>
            </c:ext>
          </c:extLst>
        </c:ser>
        <c:ser>
          <c:idx val="1"/>
          <c:order val="1"/>
          <c:tx>
            <c:strRef>
              <c:f>Gráficos!$P$134</c:f>
              <c:strCache>
                <c:ptCount val="1"/>
                <c:pt idx="0">
                  <c:v>Masculino</c:v>
                </c:pt>
              </c:strCache>
            </c:strRef>
          </c:tx>
          <c:spPr>
            <a:solidFill>
              <a:schemeClr val="bg1">
                <a:alpha val="77000"/>
              </a:schemeClr>
            </a:solidFill>
            <a:ln>
              <a:noFill/>
            </a:ln>
            <a:effectLst/>
          </c:spPr>
          <c:invertIfNegative val="0"/>
          <c:val>
            <c:numRef>
              <c:f>Gráficos!$R$134:$R$135</c:f>
              <c:numCache>
                <c:formatCode>0.0</c:formatCode>
                <c:ptCount val="2"/>
                <c:pt idx="0">
                  <c:v>20.858895705521462</c:v>
                </c:pt>
                <c:pt idx="1">
                  <c:v>30.434782608695656</c:v>
                </c:pt>
              </c:numCache>
            </c:numRef>
          </c:val>
          <c:extLst>
            <c:ext xmlns:c16="http://schemas.microsoft.com/office/drawing/2014/chart" uri="{C3380CC4-5D6E-409C-BE32-E72D297353CC}">
              <c16:uniqueId val="{00000003-85B6-4290-94F7-538EA8D1AE88}"/>
            </c:ext>
          </c:extLst>
        </c:ser>
        <c:dLbls>
          <c:showLegendKey val="0"/>
          <c:showVal val="0"/>
          <c:showCatName val="0"/>
          <c:showSerName val="0"/>
          <c:showPercent val="0"/>
          <c:showBubbleSize val="0"/>
        </c:dLbls>
        <c:gapWidth val="0"/>
        <c:overlap val="100"/>
        <c:axId val="115505152"/>
        <c:axId val="89642048"/>
      </c:barChart>
      <c:catAx>
        <c:axId val="115505152"/>
        <c:scaling>
          <c:orientation val="minMax"/>
        </c:scaling>
        <c:delete val="1"/>
        <c:axPos val="b"/>
        <c:numFmt formatCode="General" sourceLinked="1"/>
        <c:majorTickMark val="out"/>
        <c:minorTickMark val="none"/>
        <c:tickLblPos val="nextTo"/>
        <c:crossAx val="89642048"/>
        <c:crosses val="autoZero"/>
        <c:auto val="1"/>
        <c:lblAlgn val="ctr"/>
        <c:lblOffset val="100"/>
        <c:noMultiLvlLbl val="0"/>
      </c:catAx>
      <c:valAx>
        <c:axId val="89642048"/>
        <c:scaling>
          <c:orientation val="minMax"/>
          <c:min val="0"/>
        </c:scaling>
        <c:delete val="1"/>
        <c:axPos val="l"/>
        <c:numFmt formatCode="0%" sourceLinked="1"/>
        <c:majorTickMark val="out"/>
        <c:minorTickMark val="none"/>
        <c:tickLblPos val="nextTo"/>
        <c:crossAx val="11550515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638417055484772E-2"/>
          <c:y val="8.5927234268336539E-2"/>
          <c:w val="0.93672316588903048"/>
          <c:h val="0.71772066704888204"/>
        </c:manualLayout>
      </c:layout>
      <c:barChart>
        <c:barDir val="col"/>
        <c:grouping val="clustered"/>
        <c:varyColors val="0"/>
        <c:ser>
          <c:idx val="0"/>
          <c:order val="0"/>
          <c:spPr>
            <a:solidFill>
              <a:schemeClr val="bg1">
                <a:lumMod val="50000"/>
              </a:schemeClr>
            </a:solidFill>
            <a:ln w="76200" cap="rnd">
              <a:solidFill>
                <a:schemeClr val="accent1"/>
              </a:solidFill>
            </a:ln>
            <a:effectLst/>
          </c:spPr>
          <c:invertIfNegative val="0"/>
          <c:dPt>
            <c:idx val="0"/>
            <c:invertIfNegative val="0"/>
            <c:bubble3D val="0"/>
            <c:spPr>
              <a:solidFill>
                <a:schemeClr val="bg1">
                  <a:lumMod val="50000"/>
                </a:schemeClr>
              </a:solidFill>
              <a:ln w="76200" cap="rnd">
                <a:solidFill>
                  <a:schemeClr val="bg1">
                    <a:lumMod val="50000"/>
                  </a:schemeClr>
                </a:solidFill>
              </a:ln>
              <a:effectLst/>
            </c:spPr>
            <c:extLst>
              <c:ext xmlns:c16="http://schemas.microsoft.com/office/drawing/2014/chart" uri="{C3380CC4-5D6E-409C-BE32-E72D297353CC}">
                <c16:uniqueId val="{00000001-0DD6-430A-B805-254B875876E0}"/>
              </c:ext>
            </c:extLst>
          </c:dPt>
          <c:dPt>
            <c:idx val="1"/>
            <c:invertIfNegative val="0"/>
            <c:bubble3D val="0"/>
            <c:spPr>
              <a:solidFill>
                <a:schemeClr val="bg1">
                  <a:lumMod val="50000"/>
                </a:schemeClr>
              </a:solidFill>
              <a:ln w="76200" cap="rnd">
                <a:solidFill>
                  <a:schemeClr val="bg1">
                    <a:lumMod val="50000"/>
                  </a:schemeClr>
                </a:solidFill>
              </a:ln>
              <a:effectLst/>
            </c:spPr>
            <c:extLst>
              <c:ext xmlns:c16="http://schemas.microsoft.com/office/drawing/2014/chart" uri="{C3380CC4-5D6E-409C-BE32-E72D297353CC}">
                <c16:uniqueId val="{00000003-0DD6-430A-B805-254B875876E0}"/>
              </c:ext>
            </c:extLst>
          </c:dPt>
          <c:dPt>
            <c:idx val="2"/>
            <c:invertIfNegative val="0"/>
            <c:bubble3D val="0"/>
            <c:spPr>
              <a:solidFill>
                <a:schemeClr val="bg1">
                  <a:lumMod val="65000"/>
                </a:schemeClr>
              </a:solidFill>
              <a:ln w="76200" cap="rnd">
                <a:solidFill>
                  <a:schemeClr val="bg1">
                    <a:lumMod val="65000"/>
                  </a:schemeClr>
                </a:solidFill>
              </a:ln>
              <a:effectLst/>
            </c:spPr>
            <c:extLst>
              <c:ext xmlns:c16="http://schemas.microsoft.com/office/drawing/2014/chart" uri="{C3380CC4-5D6E-409C-BE32-E72D297353CC}">
                <c16:uniqueId val="{00000005-0DD6-430A-B805-254B875876E0}"/>
              </c:ext>
            </c:extLst>
          </c:dPt>
          <c:dPt>
            <c:idx val="3"/>
            <c:invertIfNegative val="0"/>
            <c:bubble3D val="0"/>
            <c:spPr>
              <a:solidFill>
                <a:schemeClr val="bg1">
                  <a:lumMod val="75000"/>
                </a:schemeClr>
              </a:solidFill>
              <a:ln w="76200" cap="rnd">
                <a:solidFill>
                  <a:schemeClr val="bg1">
                    <a:lumMod val="75000"/>
                  </a:schemeClr>
                </a:solidFill>
              </a:ln>
              <a:effectLst/>
            </c:spPr>
            <c:extLst>
              <c:ext xmlns:c16="http://schemas.microsoft.com/office/drawing/2014/chart" uri="{C3380CC4-5D6E-409C-BE32-E72D297353CC}">
                <c16:uniqueId val="{00000007-0DD6-430A-B805-254B875876E0}"/>
              </c:ext>
            </c:extLst>
          </c:dPt>
          <c:dPt>
            <c:idx val="4"/>
            <c:invertIfNegative val="0"/>
            <c:bubble3D val="0"/>
            <c:spPr>
              <a:solidFill>
                <a:schemeClr val="bg1">
                  <a:lumMod val="75000"/>
                </a:schemeClr>
              </a:solidFill>
              <a:ln w="76200" cap="rnd">
                <a:solidFill>
                  <a:schemeClr val="bg1">
                    <a:lumMod val="75000"/>
                  </a:schemeClr>
                </a:solidFill>
              </a:ln>
              <a:effectLst/>
            </c:spPr>
            <c:extLst>
              <c:ext xmlns:c16="http://schemas.microsoft.com/office/drawing/2014/chart" uri="{C3380CC4-5D6E-409C-BE32-E72D297353CC}">
                <c16:uniqueId val="{00000009-0DD6-430A-B805-254B875876E0}"/>
              </c:ext>
            </c:extLst>
          </c:dPt>
          <c:dPt>
            <c:idx val="5"/>
            <c:invertIfNegative val="0"/>
            <c:bubble3D val="0"/>
            <c:spPr>
              <a:solidFill>
                <a:schemeClr val="accent4">
                  <a:lumMod val="60000"/>
                  <a:lumOff val="40000"/>
                </a:schemeClr>
              </a:solidFill>
              <a:ln w="76200" cap="rnd">
                <a:solidFill>
                  <a:schemeClr val="accent4">
                    <a:lumMod val="60000"/>
                    <a:lumOff val="40000"/>
                  </a:schemeClr>
                </a:solidFill>
              </a:ln>
              <a:effectLst/>
            </c:spPr>
            <c:extLst>
              <c:ext xmlns:c16="http://schemas.microsoft.com/office/drawing/2014/chart" uri="{C3380CC4-5D6E-409C-BE32-E72D297353CC}">
                <c16:uniqueId val="{0000000B-0DD6-430A-B805-254B875876E0}"/>
              </c:ext>
            </c:extLst>
          </c:dPt>
          <c:dPt>
            <c:idx val="6"/>
            <c:invertIfNegative val="0"/>
            <c:bubble3D val="0"/>
            <c:spPr>
              <a:solidFill>
                <a:schemeClr val="accent2">
                  <a:lumMod val="60000"/>
                  <a:lumOff val="40000"/>
                </a:schemeClr>
              </a:solidFill>
              <a:ln w="76200" cap="rnd">
                <a:solidFill>
                  <a:schemeClr val="accent2">
                    <a:lumMod val="60000"/>
                    <a:lumOff val="40000"/>
                  </a:schemeClr>
                </a:solidFill>
              </a:ln>
              <a:effectLst/>
            </c:spPr>
            <c:extLst>
              <c:ext xmlns:c16="http://schemas.microsoft.com/office/drawing/2014/chart" uri="{C3380CC4-5D6E-409C-BE32-E72D297353CC}">
                <c16:uniqueId val="{0000000D-0DD6-430A-B805-254B875876E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Gráficos!$B$158:$B$162</c:f>
              <c:strCache>
                <c:ptCount val="5"/>
                <c:pt idx="0">
                  <c:v>Muito Bom</c:v>
                </c:pt>
                <c:pt idx="1">
                  <c:v>Bom</c:v>
                </c:pt>
                <c:pt idx="2">
                  <c:v>Regular</c:v>
                </c:pt>
                <c:pt idx="3">
                  <c:v>Ruim</c:v>
                </c:pt>
                <c:pt idx="4">
                  <c:v>Muito Ruim</c:v>
                </c:pt>
              </c:strCache>
            </c:strRef>
          </c:cat>
          <c:val>
            <c:numRef>
              <c:f>Gráficos!$C$158:$C$162</c:f>
              <c:numCache>
                <c:formatCode>0.0</c:formatCode>
                <c:ptCount val="5"/>
                <c:pt idx="0">
                  <c:v>35.660377358490564</c:v>
                </c:pt>
                <c:pt idx="1">
                  <c:v>44.716981132075475</c:v>
                </c:pt>
                <c:pt idx="2">
                  <c:v>13.773584905660377</c:v>
                </c:pt>
                <c:pt idx="3">
                  <c:v>3.3962264150943398</c:v>
                </c:pt>
                <c:pt idx="4">
                  <c:v>2.4528301886792456</c:v>
                </c:pt>
              </c:numCache>
            </c:numRef>
          </c:val>
          <c:extLst>
            <c:ext xmlns:c16="http://schemas.microsoft.com/office/drawing/2014/chart" uri="{C3380CC4-5D6E-409C-BE32-E72D297353CC}">
              <c16:uniqueId val="{0000000E-0DD6-430A-B805-254B875876E0}"/>
            </c:ext>
          </c:extLst>
        </c:ser>
        <c:dLbls>
          <c:showLegendKey val="0"/>
          <c:showVal val="1"/>
          <c:showCatName val="0"/>
          <c:showSerName val="0"/>
          <c:showPercent val="0"/>
          <c:showBubbleSize val="0"/>
        </c:dLbls>
        <c:gapWidth val="150"/>
        <c:overlap val="-25"/>
        <c:axId val="522791888"/>
        <c:axId val="522792304"/>
      </c:barChart>
      <c:catAx>
        <c:axId val="522791888"/>
        <c:scaling>
          <c:orientation val="maxMin"/>
        </c:scaling>
        <c:delete val="1"/>
        <c:axPos val="b"/>
        <c:numFmt formatCode="General" sourceLinked="1"/>
        <c:majorTickMark val="out"/>
        <c:minorTickMark val="none"/>
        <c:tickLblPos val="nextTo"/>
        <c:crossAx val="522792304"/>
        <c:crosses val="autoZero"/>
        <c:auto val="1"/>
        <c:lblAlgn val="ctr"/>
        <c:lblOffset val="100"/>
        <c:noMultiLvlLbl val="0"/>
      </c:catAx>
      <c:valAx>
        <c:axId val="522792304"/>
        <c:scaling>
          <c:orientation val="minMax"/>
        </c:scaling>
        <c:delete val="1"/>
        <c:axPos val="r"/>
        <c:numFmt formatCode="0.0" sourceLinked="1"/>
        <c:majorTickMark val="out"/>
        <c:minorTickMark val="none"/>
        <c:tickLblPos val="nextTo"/>
        <c:crossAx val="5227918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Gráficos!$P$159</c:f>
              <c:strCache>
                <c:ptCount val="1"/>
                <c:pt idx="0">
                  <c:v>Feminino</c:v>
                </c:pt>
              </c:strCache>
            </c:strRef>
          </c:tx>
          <c:spPr>
            <a:noFill/>
            <a:ln>
              <a:noFill/>
            </a:ln>
            <a:effectLst/>
          </c:spPr>
          <c:invertIfNegative val="0"/>
          <c:dLbls>
            <c:dLbl>
              <c:idx val="0"/>
              <c:layout>
                <c:manualLayout>
                  <c:x val="4.8110798916624455E-3"/>
                  <c:y val="-0.3135268040712104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48C-418D-AE9D-7B575A956976}"/>
                </c:ext>
              </c:extLst>
            </c:dLbl>
            <c:dLbl>
              <c:idx val="1"/>
              <c:layout>
                <c:manualLayout>
                  <c:x val="-4.6762135673586828E-2"/>
                  <c:y val="-0.3043642167207485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48C-418D-AE9D-7B575A956976}"/>
                </c:ext>
              </c:extLst>
            </c:dLbl>
            <c:spPr>
              <a:noFill/>
              <a:ln>
                <a:noFill/>
              </a:ln>
              <a:effectLst/>
            </c:spPr>
            <c:txPr>
              <a:bodyPr/>
              <a:lstStyle/>
              <a:p>
                <a:pPr>
                  <a:defRPr sz="1200" b="1">
                    <a:solidFill>
                      <a:schemeClr val="bg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Gráficos!$Q$158:$Q$159</c:f>
              <c:numCache>
                <c:formatCode>0.0</c:formatCode>
                <c:ptCount val="2"/>
                <c:pt idx="0">
                  <c:v>82.671480144404327</c:v>
                </c:pt>
                <c:pt idx="1">
                  <c:v>77.865612648221344</c:v>
                </c:pt>
              </c:numCache>
            </c:numRef>
          </c:val>
          <c:extLst>
            <c:ext xmlns:c16="http://schemas.microsoft.com/office/drawing/2014/chart" uri="{C3380CC4-5D6E-409C-BE32-E72D297353CC}">
              <c16:uniqueId val="{00000002-848C-418D-AE9D-7B575A956976}"/>
            </c:ext>
          </c:extLst>
        </c:ser>
        <c:ser>
          <c:idx val="1"/>
          <c:order val="1"/>
          <c:tx>
            <c:strRef>
              <c:f>Gráficos!$P$158</c:f>
              <c:strCache>
                <c:ptCount val="1"/>
                <c:pt idx="0">
                  <c:v>Masculino</c:v>
                </c:pt>
              </c:strCache>
            </c:strRef>
          </c:tx>
          <c:spPr>
            <a:solidFill>
              <a:schemeClr val="bg1">
                <a:alpha val="77000"/>
              </a:schemeClr>
            </a:solidFill>
            <a:ln>
              <a:noFill/>
            </a:ln>
            <a:effectLst/>
          </c:spPr>
          <c:invertIfNegative val="0"/>
          <c:val>
            <c:numRef>
              <c:f>Gráficos!$R$158:$R$159</c:f>
              <c:numCache>
                <c:formatCode>0.0</c:formatCode>
                <c:ptCount val="2"/>
                <c:pt idx="0">
                  <c:v>17.328519855595673</c:v>
                </c:pt>
                <c:pt idx="1">
                  <c:v>22.134387351778656</c:v>
                </c:pt>
              </c:numCache>
            </c:numRef>
          </c:val>
          <c:extLst>
            <c:ext xmlns:c16="http://schemas.microsoft.com/office/drawing/2014/chart" uri="{C3380CC4-5D6E-409C-BE32-E72D297353CC}">
              <c16:uniqueId val="{00000003-848C-418D-AE9D-7B575A956976}"/>
            </c:ext>
          </c:extLst>
        </c:ser>
        <c:dLbls>
          <c:showLegendKey val="0"/>
          <c:showVal val="0"/>
          <c:showCatName val="0"/>
          <c:showSerName val="0"/>
          <c:showPercent val="0"/>
          <c:showBubbleSize val="0"/>
        </c:dLbls>
        <c:gapWidth val="0"/>
        <c:overlap val="100"/>
        <c:axId val="115505152"/>
        <c:axId val="89642048"/>
      </c:barChart>
      <c:catAx>
        <c:axId val="115505152"/>
        <c:scaling>
          <c:orientation val="minMax"/>
        </c:scaling>
        <c:delete val="1"/>
        <c:axPos val="b"/>
        <c:numFmt formatCode="General" sourceLinked="1"/>
        <c:majorTickMark val="out"/>
        <c:minorTickMark val="none"/>
        <c:tickLblPos val="nextTo"/>
        <c:crossAx val="89642048"/>
        <c:crosses val="autoZero"/>
        <c:auto val="1"/>
        <c:lblAlgn val="ctr"/>
        <c:lblOffset val="100"/>
        <c:noMultiLvlLbl val="0"/>
      </c:catAx>
      <c:valAx>
        <c:axId val="89642048"/>
        <c:scaling>
          <c:orientation val="minMax"/>
          <c:min val="0"/>
        </c:scaling>
        <c:delete val="1"/>
        <c:axPos val="l"/>
        <c:numFmt formatCode="0%" sourceLinked="1"/>
        <c:majorTickMark val="out"/>
        <c:minorTickMark val="none"/>
        <c:tickLblPos val="nextTo"/>
        <c:crossAx val="11550515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doughnutChart>
        <c:varyColors val="1"/>
        <c:ser>
          <c:idx val="0"/>
          <c:order val="0"/>
          <c:dPt>
            <c:idx val="0"/>
            <c:bubble3D val="0"/>
            <c:spPr>
              <a:solidFill>
                <a:schemeClr val="tx2">
                  <a:lumMod val="60000"/>
                  <a:lumOff val="40000"/>
                </a:schemeClr>
              </a:solidFill>
              <a:ln w="19050">
                <a:solidFill>
                  <a:schemeClr val="lt1"/>
                </a:solidFill>
              </a:ln>
              <a:effectLst/>
            </c:spPr>
            <c:extLst>
              <c:ext xmlns:c16="http://schemas.microsoft.com/office/drawing/2014/chart" uri="{C3380CC4-5D6E-409C-BE32-E72D297353CC}">
                <c16:uniqueId val="{00000001-BA4B-4445-9611-E645C59ED3B6}"/>
              </c:ext>
            </c:extLst>
          </c:dPt>
          <c:dPt>
            <c:idx val="1"/>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3-BA4B-4445-9611-E645C59ED3B6}"/>
              </c:ext>
            </c:extLst>
          </c:dPt>
          <c:dLbls>
            <c:dLbl>
              <c:idx val="1"/>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extLst>
                <c:ext xmlns:c16="http://schemas.microsoft.com/office/drawing/2014/chart" uri="{C3380CC4-5D6E-409C-BE32-E72D297353CC}">
                  <c16:uniqueId val="{00000003-BA4B-4445-9611-E645C59ED3B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pt-B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Gráficos!$B$182:$B$183</c:f>
              <c:strCache>
                <c:ptCount val="2"/>
                <c:pt idx="0">
                  <c:v>Sim</c:v>
                </c:pt>
                <c:pt idx="1">
                  <c:v>Não</c:v>
                </c:pt>
              </c:strCache>
            </c:strRef>
          </c:cat>
          <c:val>
            <c:numRef>
              <c:f>Gráficos!$C$182:$C$183</c:f>
              <c:numCache>
                <c:formatCode>0.0</c:formatCode>
                <c:ptCount val="2"/>
                <c:pt idx="0">
                  <c:v>38.613861386138616</c:v>
                </c:pt>
                <c:pt idx="1">
                  <c:v>61.386138613861384</c:v>
                </c:pt>
              </c:numCache>
            </c:numRef>
          </c:val>
          <c:extLst>
            <c:ext xmlns:c16="http://schemas.microsoft.com/office/drawing/2014/chart" uri="{C3380CC4-5D6E-409C-BE32-E72D297353CC}">
              <c16:uniqueId val="{00000004-BA4B-4445-9611-E645C59ED3B6}"/>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l"/>
      <c:overlay val="0"/>
      <c:spPr>
        <a:noFill/>
        <a:ln>
          <a:noFill/>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638417055484772E-2"/>
          <c:y val="8.5927234268336539E-2"/>
          <c:w val="0.93672316588903048"/>
          <c:h val="0.71772066704888204"/>
        </c:manualLayout>
      </c:layout>
      <c:barChart>
        <c:barDir val="col"/>
        <c:grouping val="clustered"/>
        <c:varyColors val="0"/>
        <c:ser>
          <c:idx val="0"/>
          <c:order val="0"/>
          <c:spPr>
            <a:solidFill>
              <a:schemeClr val="bg1">
                <a:lumMod val="50000"/>
              </a:schemeClr>
            </a:solidFill>
            <a:ln w="76200" cap="rnd">
              <a:solidFill>
                <a:schemeClr val="accent1"/>
              </a:solidFill>
            </a:ln>
            <a:effectLst/>
          </c:spPr>
          <c:invertIfNegative val="0"/>
          <c:dPt>
            <c:idx val="0"/>
            <c:invertIfNegative val="0"/>
            <c:bubble3D val="0"/>
            <c:spPr>
              <a:solidFill>
                <a:schemeClr val="bg1">
                  <a:lumMod val="50000"/>
                </a:schemeClr>
              </a:solidFill>
              <a:ln w="76200" cap="rnd">
                <a:solidFill>
                  <a:schemeClr val="bg1">
                    <a:lumMod val="50000"/>
                  </a:schemeClr>
                </a:solidFill>
              </a:ln>
              <a:effectLst/>
            </c:spPr>
            <c:extLst>
              <c:ext xmlns:c16="http://schemas.microsoft.com/office/drawing/2014/chart" uri="{C3380CC4-5D6E-409C-BE32-E72D297353CC}">
                <c16:uniqueId val="{00000001-3C79-44BA-802D-18A7949BF0E7}"/>
              </c:ext>
            </c:extLst>
          </c:dPt>
          <c:dPt>
            <c:idx val="1"/>
            <c:invertIfNegative val="0"/>
            <c:bubble3D val="0"/>
            <c:spPr>
              <a:solidFill>
                <a:schemeClr val="bg1">
                  <a:lumMod val="50000"/>
                </a:schemeClr>
              </a:solidFill>
              <a:ln w="76200" cap="rnd">
                <a:solidFill>
                  <a:schemeClr val="bg1">
                    <a:lumMod val="50000"/>
                  </a:schemeClr>
                </a:solidFill>
              </a:ln>
              <a:effectLst/>
            </c:spPr>
            <c:extLst>
              <c:ext xmlns:c16="http://schemas.microsoft.com/office/drawing/2014/chart" uri="{C3380CC4-5D6E-409C-BE32-E72D297353CC}">
                <c16:uniqueId val="{00000003-3C79-44BA-802D-18A7949BF0E7}"/>
              </c:ext>
            </c:extLst>
          </c:dPt>
          <c:dPt>
            <c:idx val="2"/>
            <c:invertIfNegative val="0"/>
            <c:bubble3D val="0"/>
            <c:spPr>
              <a:solidFill>
                <a:schemeClr val="bg1">
                  <a:lumMod val="65000"/>
                </a:schemeClr>
              </a:solidFill>
              <a:ln w="76200" cap="rnd">
                <a:solidFill>
                  <a:schemeClr val="bg1">
                    <a:lumMod val="65000"/>
                  </a:schemeClr>
                </a:solidFill>
              </a:ln>
              <a:effectLst/>
            </c:spPr>
            <c:extLst>
              <c:ext xmlns:c16="http://schemas.microsoft.com/office/drawing/2014/chart" uri="{C3380CC4-5D6E-409C-BE32-E72D297353CC}">
                <c16:uniqueId val="{00000005-3C79-44BA-802D-18A7949BF0E7}"/>
              </c:ext>
            </c:extLst>
          </c:dPt>
          <c:dPt>
            <c:idx val="3"/>
            <c:invertIfNegative val="0"/>
            <c:bubble3D val="0"/>
            <c:spPr>
              <a:solidFill>
                <a:schemeClr val="bg1">
                  <a:lumMod val="75000"/>
                </a:schemeClr>
              </a:solidFill>
              <a:ln w="76200" cap="rnd">
                <a:solidFill>
                  <a:schemeClr val="bg1">
                    <a:lumMod val="75000"/>
                  </a:schemeClr>
                </a:solidFill>
              </a:ln>
              <a:effectLst/>
            </c:spPr>
            <c:extLst>
              <c:ext xmlns:c16="http://schemas.microsoft.com/office/drawing/2014/chart" uri="{C3380CC4-5D6E-409C-BE32-E72D297353CC}">
                <c16:uniqueId val="{00000007-3C79-44BA-802D-18A7949BF0E7}"/>
              </c:ext>
            </c:extLst>
          </c:dPt>
          <c:dPt>
            <c:idx val="4"/>
            <c:invertIfNegative val="0"/>
            <c:bubble3D val="0"/>
            <c:spPr>
              <a:solidFill>
                <a:schemeClr val="bg1">
                  <a:lumMod val="75000"/>
                </a:schemeClr>
              </a:solidFill>
              <a:ln w="76200" cap="rnd">
                <a:solidFill>
                  <a:schemeClr val="bg1">
                    <a:lumMod val="75000"/>
                  </a:schemeClr>
                </a:solidFill>
              </a:ln>
              <a:effectLst/>
            </c:spPr>
            <c:extLst>
              <c:ext xmlns:c16="http://schemas.microsoft.com/office/drawing/2014/chart" uri="{C3380CC4-5D6E-409C-BE32-E72D297353CC}">
                <c16:uniqueId val="{00000009-3C79-44BA-802D-18A7949BF0E7}"/>
              </c:ext>
            </c:extLst>
          </c:dPt>
          <c:dPt>
            <c:idx val="5"/>
            <c:invertIfNegative val="0"/>
            <c:bubble3D val="0"/>
            <c:spPr>
              <a:solidFill>
                <a:schemeClr val="accent4">
                  <a:lumMod val="60000"/>
                  <a:lumOff val="40000"/>
                </a:schemeClr>
              </a:solidFill>
              <a:ln w="76200" cap="rnd">
                <a:solidFill>
                  <a:schemeClr val="accent4">
                    <a:lumMod val="60000"/>
                    <a:lumOff val="40000"/>
                  </a:schemeClr>
                </a:solidFill>
              </a:ln>
              <a:effectLst/>
            </c:spPr>
            <c:extLst>
              <c:ext xmlns:c16="http://schemas.microsoft.com/office/drawing/2014/chart" uri="{C3380CC4-5D6E-409C-BE32-E72D297353CC}">
                <c16:uniqueId val="{0000000B-3C79-44BA-802D-18A7949BF0E7}"/>
              </c:ext>
            </c:extLst>
          </c:dPt>
          <c:dPt>
            <c:idx val="6"/>
            <c:invertIfNegative val="0"/>
            <c:bubble3D val="0"/>
            <c:spPr>
              <a:solidFill>
                <a:schemeClr val="accent2">
                  <a:lumMod val="60000"/>
                  <a:lumOff val="40000"/>
                </a:schemeClr>
              </a:solidFill>
              <a:ln w="76200" cap="rnd">
                <a:solidFill>
                  <a:schemeClr val="accent2">
                    <a:lumMod val="60000"/>
                    <a:lumOff val="40000"/>
                  </a:schemeClr>
                </a:solidFill>
              </a:ln>
              <a:effectLst/>
            </c:spPr>
            <c:extLst>
              <c:ext xmlns:c16="http://schemas.microsoft.com/office/drawing/2014/chart" uri="{C3380CC4-5D6E-409C-BE32-E72D297353CC}">
                <c16:uniqueId val="{0000000D-3C79-44BA-802D-18A7949BF0E7}"/>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Gráficos!$B$200:$B$204</c:f>
              <c:strCache>
                <c:ptCount val="5"/>
                <c:pt idx="0">
                  <c:v>Muito Bom</c:v>
                </c:pt>
                <c:pt idx="1">
                  <c:v>Bom</c:v>
                </c:pt>
                <c:pt idx="2">
                  <c:v>Regular</c:v>
                </c:pt>
                <c:pt idx="3">
                  <c:v>Ruim</c:v>
                </c:pt>
                <c:pt idx="4">
                  <c:v>Muito Ruim</c:v>
                </c:pt>
              </c:strCache>
            </c:strRef>
          </c:cat>
          <c:val>
            <c:numRef>
              <c:f>Gráficos!$C$200:$C$204</c:f>
              <c:numCache>
                <c:formatCode>0.0</c:formatCode>
                <c:ptCount val="5"/>
                <c:pt idx="0">
                  <c:v>30.402010050251256</c:v>
                </c:pt>
                <c:pt idx="1">
                  <c:v>56.030150753768851</c:v>
                </c:pt>
                <c:pt idx="2">
                  <c:v>9.0452261306532673</c:v>
                </c:pt>
                <c:pt idx="3">
                  <c:v>3.2663316582914574</c:v>
                </c:pt>
                <c:pt idx="4">
                  <c:v>1.256281407035176</c:v>
                </c:pt>
              </c:numCache>
            </c:numRef>
          </c:val>
          <c:extLst>
            <c:ext xmlns:c16="http://schemas.microsoft.com/office/drawing/2014/chart" uri="{C3380CC4-5D6E-409C-BE32-E72D297353CC}">
              <c16:uniqueId val="{0000000E-3C79-44BA-802D-18A7949BF0E7}"/>
            </c:ext>
          </c:extLst>
        </c:ser>
        <c:dLbls>
          <c:showLegendKey val="0"/>
          <c:showVal val="1"/>
          <c:showCatName val="0"/>
          <c:showSerName val="0"/>
          <c:showPercent val="0"/>
          <c:showBubbleSize val="0"/>
        </c:dLbls>
        <c:gapWidth val="150"/>
        <c:overlap val="-25"/>
        <c:axId val="522791888"/>
        <c:axId val="522792304"/>
      </c:barChart>
      <c:catAx>
        <c:axId val="522791888"/>
        <c:scaling>
          <c:orientation val="maxMin"/>
        </c:scaling>
        <c:delete val="1"/>
        <c:axPos val="b"/>
        <c:numFmt formatCode="General" sourceLinked="1"/>
        <c:majorTickMark val="out"/>
        <c:minorTickMark val="none"/>
        <c:tickLblPos val="nextTo"/>
        <c:crossAx val="522792304"/>
        <c:crosses val="autoZero"/>
        <c:auto val="1"/>
        <c:lblAlgn val="ctr"/>
        <c:lblOffset val="100"/>
        <c:noMultiLvlLbl val="0"/>
      </c:catAx>
      <c:valAx>
        <c:axId val="522792304"/>
        <c:scaling>
          <c:orientation val="minMax"/>
        </c:scaling>
        <c:delete val="1"/>
        <c:axPos val="r"/>
        <c:numFmt formatCode="0.0" sourceLinked="1"/>
        <c:majorTickMark val="out"/>
        <c:minorTickMark val="none"/>
        <c:tickLblPos val="nextTo"/>
        <c:crossAx val="5227918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Gráficos!$P$201</c:f>
              <c:strCache>
                <c:ptCount val="1"/>
                <c:pt idx="0">
                  <c:v>Feminino</c:v>
                </c:pt>
              </c:strCache>
            </c:strRef>
          </c:tx>
          <c:spPr>
            <a:noFill/>
            <a:ln>
              <a:noFill/>
            </a:ln>
            <a:effectLst/>
          </c:spPr>
          <c:invertIfNegative val="0"/>
          <c:dLbls>
            <c:dLbl>
              <c:idx val="0"/>
              <c:layout>
                <c:manualLayout>
                  <c:x val="-4.6213272800730204E-4"/>
                  <c:y val="-0.3081816884757203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640-40F2-8246-F4BDAEB666E1}"/>
                </c:ext>
              </c:extLst>
            </c:dLbl>
            <c:dLbl>
              <c:idx val="1"/>
              <c:layout>
                <c:manualLayout>
                  <c:x val="-3.6215759930144469E-2"/>
                  <c:y val="-0.3043643500150042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640-40F2-8246-F4BDAEB666E1}"/>
                </c:ext>
              </c:extLst>
            </c:dLbl>
            <c:spPr>
              <a:noFill/>
              <a:ln>
                <a:noFill/>
              </a:ln>
              <a:effectLst/>
            </c:spPr>
            <c:txPr>
              <a:bodyPr/>
              <a:lstStyle/>
              <a:p>
                <a:pPr>
                  <a:defRPr sz="1200" b="1">
                    <a:solidFill>
                      <a:schemeClr val="bg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Gráficos!$Q$200:$Q$201</c:f>
              <c:numCache>
                <c:formatCode>0.0</c:formatCode>
                <c:ptCount val="2"/>
                <c:pt idx="0">
                  <c:v>88.834951456310677</c:v>
                </c:pt>
                <c:pt idx="1">
                  <c:v>83.854166666666671</c:v>
                </c:pt>
              </c:numCache>
            </c:numRef>
          </c:val>
          <c:extLst>
            <c:ext xmlns:c16="http://schemas.microsoft.com/office/drawing/2014/chart" uri="{C3380CC4-5D6E-409C-BE32-E72D297353CC}">
              <c16:uniqueId val="{00000002-9640-40F2-8246-F4BDAEB666E1}"/>
            </c:ext>
          </c:extLst>
        </c:ser>
        <c:ser>
          <c:idx val="1"/>
          <c:order val="1"/>
          <c:tx>
            <c:strRef>
              <c:f>Gráficos!$P$158</c:f>
              <c:strCache>
                <c:ptCount val="1"/>
                <c:pt idx="0">
                  <c:v>Masculino</c:v>
                </c:pt>
              </c:strCache>
            </c:strRef>
          </c:tx>
          <c:spPr>
            <a:solidFill>
              <a:schemeClr val="bg1">
                <a:alpha val="77000"/>
              </a:schemeClr>
            </a:solidFill>
            <a:ln>
              <a:noFill/>
            </a:ln>
            <a:effectLst/>
          </c:spPr>
          <c:invertIfNegative val="0"/>
          <c:val>
            <c:numRef>
              <c:f>Gráficos!$R$200:$R$201</c:f>
              <c:numCache>
                <c:formatCode>0.0</c:formatCode>
                <c:ptCount val="2"/>
                <c:pt idx="0">
                  <c:v>11.165048543689323</c:v>
                </c:pt>
                <c:pt idx="1">
                  <c:v>16.145833333333329</c:v>
                </c:pt>
              </c:numCache>
            </c:numRef>
          </c:val>
          <c:extLst>
            <c:ext xmlns:c16="http://schemas.microsoft.com/office/drawing/2014/chart" uri="{C3380CC4-5D6E-409C-BE32-E72D297353CC}">
              <c16:uniqueId val="{00000003-9640-40F2-8246-F4BDAEB666E1}"/>
            </c:ext>
          </c:extLst>
        </c:ser>
        <c:dLbls>
          <c:showLegendKey val="0"/>
          <c:showVal val="0"/>
          <c:showCatName val="0"/>
          <c:showSerName val="0"/>
          <c:showPercent val="0"/>
          <c:showBubbleSize val="0"/>
        </c:dLbls>
        <c:gapWidth val="0"/>
        <c:overlap val="100"/>
        <c:axId val="115505152"/>
        <c:axId val="89642048"/>
      </c:barChart>
      <c:catAx>
        <c:axId val="115505152"/>
        <c:scaling>
          <c:orientation val="minMax"/>
        </c:scaling>
        <c:delete val="1"/>
        <c:axPos val="b"/>
        <c:numFmt formatCode="General" sourceLinked="1"/>
        <c:majorTickMark val="out"/>
        <c:minorTickMark val="none"/>
        <c:tickLblPos val="nextTo"/>
        <c:crossAx val="89642048"/>
        <c:crosses val="autoZero"/>
        <c:auto val="1"/>
        <c:lblAlgn val="ctr"/>
        <c:lblOffset val="100"/>
        <c:noMultiLvlLbl val="0"/>
      </c:catAx>
      <c:valAx>
        <c:axId val="89642048"/>
        <c:scaling>
          <c:orientation val="minMax"/>
          <c:min val="0"/>
        </c:scaling>
        <c:delete val="1"/>
        <c:axPos val="l"/>
        <c:numFmt formatCode="0%" sourceLinked="1"/>
        <c:majorTickMark val="out"/>
        <c:minorTickMark val="none"/>
        <c:tickLblPos val="nextTo"/>
        <c:crossAx val="11550515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638417055484772E-2"/>
          <c:y val="8.5927234268336539E-2"/>
          <c:w val="0.93672316588903048"/>
          <c:h val="0.71772066704888204"/>
        </c:manualLayout>
      </c:layout>
      <c:barChart>
        <c:barDir val="col"/>
        <c:grouping val="clustered"/>
        <c:varyColors val="0"/>
        <c:ser>
          <c:idx val="0"/>
          <c:order val="0"/>
          <c:spPr>
            <a:solidFill>
              <a:schemeClr val="bg1">
                <a:lumMod val="50000"/>
              </a:schemeClr>
            </a:solidFill>
            <a:ln w="76200" cap="rnd">
              <a:solidFill>
                <a:schemeClr val="accent1"/>
              </a:solidFill>
            </a:ln>
            <a:effectLst/>
          </c:spPr>
          <c:invertIfNegative val="0"/>
          <c:dPt>
            <c:idx val="0"/>
            <c:invertIfNegative val="0"/>
            <c:bubble3D val="0"/>
            <c:spPr>
              <a:solidFill>
                <a:schemeClr val="bg1">
                  <a:lumMod val="50000"/>
                </a:schemeClr>
              </a:solidFill>
              <a:ln w="76200" cap="rnd">
                <a:solidFill>
                  <a:schemeClr val="bg1">
                    <a:lumMod val="50000"/>
                  </a:schemeClr>
                </a:solidFill>
              </a:ln>
              <a:effectLst/>
            </c:spPr>
            <c:extLst>
              <c:ext xmlns:c16="http://schemas.microsoft.com/office/drawing/2014/chart" uri="{C3380CC4-5D6E-409C-BE32-E72D297353CC}">
                <c16:uniqueId val="{00000001-D926-4ED4-ACCC-ACE00EF27BDC}"/>
              </c:ext>
            </c:extLst>
          </c:dPt>
          <c:dPt>
            <c:idx val="1"/>
            <c:invertIfNegative val="0"/>
            <c:bubble3D val="0"/>
            <c:spPr>
              <a:solidFill>
                <a:schemeClr val="bg1">
                  <a:lumMod val="50000"/>
                </a:schemeClr>
              </a:solidFill>
              <a:ln w="76200" cap="rnd">
                <a:solidFill>
                  <a:schemeClr val="bg1">
                    <a:lumMod val="50000"/>
                  </a:schemeClr>
                </a:solidFill>
              </a:ln>
              <a:effectLst/>
            </c:spPr>
            <c:extLst>
              <c:ext xmlns:c16="http://schemas.microsoft.com/office/drawing/2014/chart" uri="{C3380CC4-5D6E-409C-BE32-E72D297353CC}">
                <c16:uniqueId val="{00000003-D926-4ED4-ACCC-ACE00EF27BDC}"/>
              </c:ext>
            </c:extLst>
          </c:dPt>
          <c:dPt>
            <c:idx val="2"/>
            <c:invertIfNegative val="0"/>
            <c:bubble3D val="0"/>
            <c:spPr>
              <a:solidFill>
                <a:schemeClr val="bg1">
                  <a:lumMod val="65000"/>
                </a:schemeClr>
              </a:solidFill>
              <a:ln w="76200" cap="rnd">
                <a:solidFill>
                  <a:schemeClr val="bg1">
                    <a:lumMod val="65000"/>
                  </a:schemeClr>
                </a:solidFill>
              </a:ln>
              <a:effectLst/>
            </c:spPr>
            <c:extLst>
              <c:ext xmlns:c16="http://schemas.microsoft.com/office/drawing/2014/chart" uri="{C3380CC4-5D6E-409C-BE32-E72D297353CC}">
                <c16:uniqueId val="{00000005-D926-4ED4-ACCC-ACE00EF27BDC}"/>
              </c:ext>
            </c:extLst>
          </c:dPt>
          <c:dPt>
            <c:idx val="3"/>
            <c:invertIfNegative val="0"/>
            <c:bubble3D val="0"/>
            <c:spPr>
              <a:solidFill>
                <a:schemeClr val="bg1">
                  <a:lumMod val="75000"/>
                </a:schemeClr>
              </a:solidFill>
              <a:ln w="76200" cap="rnd">
                <a:solidFill>
                  <a:schemeClr val="bg1">
                    <a:lumMod val="75000"/>
                  </a:schemeClr>
                </a:solidFill>
              </a:ln>
              <a:effectLst/>
            </c:spPr>
            <c:extLst>
              <c:ext xmlns:c16="http://schemas.microsoft.com/office/drawing/2014/chart" uri="{C3380CC4-5D6E-409C-BE32-E72D297353CC}">
                <c16:uniqueId val="{00000007-D926-4ED4-ACCC-ACE00EF27BDC}"/>
              </c:ext>
            </c:extLst>
          </c:dPt>
          <c:dPt>
            <c:idx val="4"/>
            <c:invertIfNegative val="0"/>
            <c:bubble3D val="0"/>
            <c:spPr>
              <a:solidFill>
                <a:schemeClr val="bg1">
                  <a:lumMod val="75000"/>
                </a:schemeClr>
              </a:solidFill>
              <a:ln w="76200" cap="rnd">
                <a:solidFill>
                  <a:schemeClr val="bg1">
                    <a:lumMod val="75000"/>
                  </a:schemeClr>
                </a:solidFill>
              </a:ln>
              <a:effectLst/>
            </c:spPr>
            <c:extLst>
              <c:ext xmlns:c16="http://schemas.microsoft.com/office/drawing/2014/chart" uri="{C3380CC4-5D6E-409C-BE32-E72D297353CC}">
                <c16:uniqueId val="{00000009-D926-4ED4-ACCC-ACE00EF27BDC}"/>
              </c:ext>
            </c:extLst>
          </c:dPt>
          <c:dPt>
            <c:idx val="5"/>
            <c:invertIfNegative val="0"/>
            <c:bubble3D val="0"/>
            <c:spPr>
              <a:solidFill>
                <a:schemeClr val="accent4">
                  <a:lumMod val="60000"/>
                  <a:lumOff val="40000"/>
                </a:schemeClr>
              </a:solidFill>
              <a:ln w="76200" cap="rnd">
                <a:solidFill>
                  <a:schemeClr val="accent4">
                    <a:lumMod val="60000"/>
                    <a:lumOff val="40000"/>
                  </a:schemeClr>
                </a:solidFill>
              </a:ln>
              <a:effectLst/>
            </c:spPr>
            <c:extLst>
              <c:ext xmlns:c16="http://schemas.microsoft.com/office/drawing/2014/chart" uri="{C3380CC4-5D6E-409C-BE32-E72D297353CC}">
                <c16:uniqueId val="{0000000B-D926-4ED4-ACCC-ACE00EF27BDC}"/>
              </c:ext>
            </c:extLst>
          </c:dPt>
          <c:dPt>
            <c:idx val="6"/>
            <c:invertIfNegative val="0"/>
            <c:bubble3D val="0"/>
            <c:spPr>
              <a:solidFill>
                <a:schemeClr val="accent2">
                  <a:lumMod val="60000"/>
                  <a:lumOff val="40000"/>
                </a:schemeClr>
              </a:solidFill>
              <a:ln w="76200" cap="rnd">
                <a:solidFill>
                  <a:schemeClr val="accent2">
                    <a:lumMod val="60000"/>
                    <a:lumOff val="40000"/>
                  </a:schemeClr>
                </a:solidFill>
              </a:ln>
              <a:effectLst/>
            </c:spPr>
            <c:extLst>
              <c:ext xmlns:c16="http://schemas.microsoft.com/office/drawing/2014/chart" uri="{C3380CC4-5D6E-409C-BE32-E72D297353CC}">
                <c16:uniqueId val="{0000000D-D926-4ED4-ACCC-ACE00EF27BDC}"/>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Gráficos!$B$224:$B$228</c:f>
              <c:strCache>
                <c:ptCount val="5"/>
                <c:pt idx="0">
                  <c:v>Muito Bom</c:v>
                </c:pt>
                <c:pt idx="1">
                  <c:v>Bom</c:v>
                </c:pt>
                <c:pt idx="2">
                  <c:v>Regular</c:v>
                </c:pt>
                <c:pt idx="3">
                  <c:v>Ruim</c:v>
                </c:pt>
                <c:pt idx="4">
                  <c:v>Muito Ruim</c:v>
                </c:pt>
              </c:strCache>
            </c:strRef>
          </c:cat>
          <c:val>
            <c:numRef>
              <c:f>Gráficos!$C$224:$C$228</c:f>
              <c:numCache>
                <c:formatCode>0.0</c:formatCode>
                <c:ptCount val="5"/>
                <c:pt idx="0">
                  <c:v>39.628040057224609</c:v>
                </c:pt>
                <c:pt idx="1">
                  <c:v>40.486409155937054</c:v>
                </c:pt>
                <c:pt idx="2">
                  <c:v>14.449213161659513</c:v>
                </c:pt>
                <c:pt idx="3">
                  <c:v>3.0042918454935621</c:v>
                </c:pt>
                <c:pt idx="4">
                  <c:v>2.4320457796852648</c:v>
                </c:pt>
              </c:numCache>
            </c:numRef>
          </c:val>
          <c:extLst>
            <c:ext xmlns:c16="http://schemas.microsoft.com/office/drawing/2014/chart" uri="{C3380CC4-5D6E-409C-BE32-E72D297353CC}">
              <c16:uniqueId val="{0000000E-D926-4ED4-ACCC-ACE00EF27BDC}"/>
            </c:ext>
          </c:extLst>
        </c:ser>
        <c:dLbls>
          <c:showLegendKey val="0"/>
          <c:showVal val="1"/>
          <c:showCatName val="0"/>
          <c:showSerName val="0"/>
          <c:showPercent val="0"/>
          <c:showBubbleSize val="0"/>
        </c:dLbls>
        <c:gapWidth val="150"/>
        <c:overlap val="-25"/>
        <c:axId val="522791888"/>
        <c:axId val="522792304"/>
      </c:barChart>
      <c:catAx>
        <c:axId val="522791888"/>
        <c:scaling>
          <c:orientation val="maxMin"/>
        </c:scaling>
        <c:delete val="1"/>
        <c:axPos val="b"/>
        <c:numFmt formatCode="General" sourceLinked="1"/>
        <c:majorTickMark val="out"/>
        <c:minorTickMark val="none"/>
        <c:tickLblPos val="nextTo"/>
        <c:crossAx val="522792304"/>
        <c:crosses val="autoZero"/>
        <c:auto val="1"/>
        <c:lblAlgn val="ctr"/>
        <c:lblOffset val="100"/>
        <c:noMultiLvlLbl val="0"/>
      </c:catAx>
      <c:valAx>
        <c:axId val="522792304"/>
        <c:scaling>
          <c:orientation val="minMax"/>
        </c:scaling>
        <c:delete val="1"/>
        <c:axPos val="r"/>
        <c:numFmt formatCode="0.0" sourceLinked="1"/>
        <c:majorTickMark val="out"/>
        <c:minorTickMark val="none"/>
        <c:tickLblPos val="nextTo"/>
        <c:crossAx val="5227918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Gráficos!$P$225</c:f>
              <c:strCache>
                <c:ptCount val="1"/>
                <c:pt idx="0">
                  <c:v>Feminino</c:v>
                </c:pt>
              </c:strCache>
            </c:strRef>
          </c:tx>
          <c:spPr>
            <a:noFill/>
            <a:ln>
              <a:noFill/>
            </a:ln>
            <a:effectLst/>
          </c:spPr>
          <c:invertIfNegative val="0"/>
          <c:dLbls>
            <c:dLbl>
              <c:idx val="0"/>
              <c:layout>
                <c:manualLayout>
                  <c:x val="1.0084292511332218E-2"/>
                  <c:y val="-0.3028365728802302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EEF-4E46-8404-26E315F62519}"/>
                </c:ext>
              </c:extLst>
            </c:dLbl>
            <c:dLbl>
              <c:idx val="1"/>
              <c:layout>
                <c:manualLayout>
                  <c:x val="-4.1488972549814214E-2"/>
                  <c:y val="-0.27763877203755388"/>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EEF-4E46-8404-26E315F62519}"/>
                </c:ext>
              </c:extLst>
            </c:dLbl>
            <c:spPr>
              <a:noFill/>
              <a:ln>
                <a:noFill/>
              </a:ln>
              <a:effectLst/>
            </c:spPr>
            <c:txPr>
              <a:bodyPr/>
              <a:lstStyle/>
              <a:p>
                <a:pPr>
                  <a:defRPr sz="1200" b="1">
                    <a:solidFill>
                      <a:schemeClr val="bg1"/>
                    </a:solidFill>
                  </a:defRPr>
                </a:pPr>
                <a:endParaRPr lang="pt-B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Gráficos!$Q$224:$Q$225</c:f>
              <c:numCache>
                <c:formatCode>0.0</c:formatCode>
                <c:ptCount val="2"/>
                <c:pt idx="0">
                  <c:v>82.535211267605632</c:v>
                </c:pt>
                <c:pt idx="1">
                  <c:v>77.616279069767444</c:v>
                </c:pt>
              </c:numCache>
            </c:numRef>
          </c:val>
          <c:extLst>
            <c:ext xmlns:c16="http://schemas.microsoft.com/office/drawing/2014/chart" uri="{C3380CC4-5D6E-409C-BE32-E72D297353CC}">
              <c16:uniqueId val="{00000002-FEEF-4E46-8404-26E315F62519}"/>
            </c:ext>
          </c:extLst>
        </c:ser>
        <c:ser>
          <c:idx val="1"/>
          <c:order val="1"/>
          <c:tx>
            <c:strRef>
              <c:f>Gráficos!$P$158</c:f>
              <c:strCache>
                <c:ptCount val="1"/>
                <c:pt idx="0">
                  <c:v>Masculino</c:v>
                </c:pt>
              </c:strCache>
            </c:strRef>
          </c:tx>
          <c:spPr>
            <a:solidFill>
              <a:schemeClr val="bg1">
                <a:alpha val="77000"/>
              </a:schemeClr>
            </a:solidFill>
            <a:ln>
              <a:noFill/>
            </a:ln>
            <a:effectLst/>
          </c:spPr>
          <c:invertIfNegative val="0"/>
          <c:val>
            <c:numRef>
              <c:f>Gráficos!$R$224:$R$225</c:f>
              <c:numCache>
                <c:formatCode>0.0</c:formatCode>
                <c:ptCount val="2"/>
                <c:pt idx="0">
                  <c:v>17.464788732394368</c:v>
                </c:pt>
                <c:pt idx="1">
                  <c:v>22.383720930232556</c:v>
                </c:pt>
              </c:numCache>
            </c:numRef>
          </c:val>
          <c:extLst>
            <c:ext xmlns:c16="http://schemas.microsoft.com/office/drawing/2014/chart" uri="{C3380CC4-5D6E-409C-BE32-E72D297353CC}">
              <c16:uniqueId val="{00000003-FEEF-4E46-8404-26E315F62519}"/>
            </c:ext>
          </c:extLst>
        </c:ser>
        <c:dLbls>
          <c:showLegendKey val="0"/>
          <c:showVal val="0"/>
          <c:showCatName val="0"/>
          <c:showSerName val="0"/>
          <c:showPercent val="0"/>
          <c:showBubbleSize val="0"/>
        </c:dLbls>
        <c:gapWidth val="0"/>
        <c:overlap val="100"/>
        <c:axId val="115505152"/>
        <c:axId val="89642048"/>
      </c:barChart>
      <c:catAx>
        <c:axId val="115505152"/>
        <c:scaling>
          <c:orientation val="minMax"/>
        </c:scaling>
        <c:delete val="1"/>
        <c:axPos val="b"/>
        <c:numFmt formatCode="General" sourceLinked="1"/>
        <c:majorTickMark val="out"/>
        <c:minorTickMark val="none"/>
        <c:tickLblPos val="nextTo"/>
        <c:crossAx val="89642048"/>
        <c:crosses val="autoZero"/>
        <c:auto val="1"/>
        <c:lblAlgn val="ctr"/>
        <c:lblOffset val="100"/>
        <c:noMultiLvlLbl val="0"/>
      </c:catAx>
      <c:valAx>
        <c:axId val="89642048"/>
        <c:scaling>
          <c:orientation val="minMax"/>
          <c:min val="0"/>
        </c:scaling>
        <c:delete val="1"/>
        <c:axPos val="l"/>
        <c:numFmt formatCode="0%" sourceLinked="1"/>
        <c:majorTickMark val="out"/>
        <c:minorTickMark val="none"/>
        <c:tickLblPos val="nextTo"/>
        <c:crossAx val="115505152"/>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1638417055484772E-2"/>
          <c:y val="8.5927234268336539E-2"/>
          <c:w val="0.93672316588903048"/>
          <c:h val="0.71772066704888204"/>
        </c:manualLayout>
      </c:layout>
      <c:barChart>
        <c:barDir val="col"/>
        <c:grouping val="clustered"/>
        <c:varyColors val="0"/>
        <c:ser>
          <c:idx val="0"/>
          <c:order val="0"/>
          <c:spPr>
            <a:solidFill>
              <a:schemeClr val="bg1">
                <a:lumMod val="50000"/>
              </a:schemeClr>
            </a:solidFill>
            <a:ln w="76200" cap="rnd">
              <a:solidFill>
                <a:schemeClr val="accent1"/>
              </a:solidFill>
            </a:ln>
            <a:effectLst/>
          </c:spPr>
          <c:invertIfNegative val="0"/>
          <c:dPt>
            <c:idx val="0"/>
            <c:invertIfNegative val="0"/>
            <c:bubble3D val="0"/>
            <c:spPr>
              <a:solidFill>
                <a:schemeClr val="tx2">
                  <a:lumMod val="60000"/>
                  <a:lumOff val="40000"/>
                </a:schemeClr>
              </a:solidFill>
              <a:ln w="76200" cap="rnd">
                <a:solidFill>
                  <a:schemeClr val="tx2">
                    <a:lumMod val="60000"/>
                    <a:lumOff val="40000"/>
                  </a:schemeClr>
                </a:solidFill>
              </a:ln>
              <a:effectLst/>
            </c:spPr>
            <c:extLst>
              <c:ext xmlns:c16="http://schemas.microsoft.com/office/drawing/2014/chart" uri="{C3380CC4-5D6E-409C-BE32-E72D297353CC}">
                <c16:uniqueId val="{00000001-9558-43D3-9A4C-77B6644E7D1F}"/>
              </c:ext>
            </c:extLst>
          </c:dPt>
          <c:dPt>
            <c:idx val="1"/>
            <c:invertIfNegative val="0"/>
            <c:bubble3D val="0"/>
            <c:spPr>
              <a:solidFill>
                <a:schemeClr val="tx2">
                  <a:lumMod val="60000"/>
                  <a:lumOff val="40000"/>
                </a:schemeClr>
              </a:solidFill>
              <a:ln w="76200" cap="rnd">
                <a:solidFill>
                  <a:schemeClr val="tx2">
                    <a:lumMod val="60000"/>
                    <a:lumOff val="40000"/>
                  </a:schemeClr>
                </a:solidFill>
              </a:ln>
              <a:effectLst/>
            </c:spPr>
            <c:extLst>
              <c:ext xmlns:c16="http://schemas.microsoft.com/office/drawing/2014/chart" uri="{C3380CC4-5D6E-409C-BE32-E72D297353CC}">
                <c16:uniqueId val="{00000003-9558-43D3-9A4C-77B6644E7D1F}"/>
              </c:ext>
            </c:extLst>
          </c:dPt>
          <c:dPt>
            <c:idx val="2"/>
            <c:invertIfNegative val="0"/>
            <c:bubble3D val="0"/>
            <c:spPr>
              <a:solidFill>
                <a:schemeClr val="bg1">
                  <a:lumMod val="85000"/>
                </a:schemeClr>
              </a:solidFill>
              <a:ln w="76200" cap="rnd">
                <a:solidFill>
                  <a:schemeClr val="bg1">
                    <a:lumMod val="85000"/>
                  </a:schemeClr>
                </a:solidFill>
              </a:ln>
              <a:effectLst/>
            </c:spPr>
            <c:extLst>
              <c:ext xmlns:c16="http://schemas.microsoft.com/office/drawing/2014/chart" uri="{C3380CC4-5D6E-409C-BE32-E72D297353CC}">
                <c16:uniqueId val="{00000005-9558-43D3-9A4C-77B6644E7D1F}"/>
              </c:ext>
            </c:extLst>
          </c:dPt>
          <c:dPt>
            <c:idx val="3"/>
            <c:invertIfNegative val="0"/>
            <c:bubble3D val="0"/>
            <c:spPr>
              <a:solidFill>
                <a:schemeClr val="bg1">
                  <a:lumMod val="85000"/>
                </a:schemeClr>
              </a:solidFill>
              <a:ln w="76200" cap="rnd">
                <a:solidFill>
                  <a:schemeClr val="bg1">
                    <a:lumMod val="85000"/>
                  </a:schemeClr>
                </a:solidFill>
              </a:ln>
              <a:effectLst/>
            </c:spPr>
            <c:extLst>
              <c:ext xmlns:c16="http://schemas.microsoft.com/office/drawing/2014/chart" uri="{C3380CC4-5D6E-409C-BE32-E72D297353CC}">
                <c16:uniqueId val="{00000007-9558-43D3-9A4C-77B6644E7D1F}"/>
              </c:ext>
            </c:extLst>
          </c:dPt>
          <c:dPt>
            <c:idx val="4"/>
            <c:invertIfNegative val="0"/>
            <c:bubble3D val="0"/>
            <c:spPr>
              <a:solidFill>
                <a:schemeClr val="bg1">
                  <a:lumMod val="85000"/>
                </a:schemeClr>
              </a:solidFill>
              <a:ln w="76200" cap="rnd">
                <a:solidFill>
                  <a:schemeClr val="bg1">
                    <a:lumMod val="85000"/>
                  </a:schemeClr>
                </a:solidFill>
              </a:ln>
              <a:effectLst/>
            </c:spPr>
            <c:extLst>
              <c:ext xmlns:c16="http://schemas.microsoft.com/office/drawing/2014/chart" uri="{C3380CC4-5D6E-409C-BE32-E72D297353CC}">
                <c16:uniqueId val="{00000009-9558-43D3-9A4C-77B6644E7D1F}"/>
              </c:ext>
            </c:extLst>
          </c:dPt>
          <c:dPt>
            <c:idx val="5"/>
            <c:invertIfNegative val="0"/>
            <c:bubble3D val="0"/>
            <c:spPr>
              <a:solidFill>
                <a:schemeClr val="accent2">
                  <a:lumMod val="60000"/>
                  <a:lumOff val="40000"/>
                </a:schemeClr>
              </a:solidFill>
              <a:ln w="76200" cap="rnd">
                <a:solidFill>
                  <a:schemeClr val="accent2">
                    <a:lumMod val="60000"/>
                    <a:lumOff val="40000"/>
                  </a:schemeClr>
                </a:solidFill>
              </a:ln>
              <a:effectLst/>
            </c:spPr>
            <c:extLst>
              <c:ext xmlns:c16="http://schemas.microsoft.com/office/drawing/2014/chart" uri="{C3380CC4-5D6E-409C-BE32-E72D297353CC}">
                <c16:uniqueId val="{0000000B-9558-43D3-9A4C-77B6644E7D1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pt-B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Gráficos!$B$247:$B$251</c:f>
              <c:strCache>
                <c:ptCount val="5"/>
                <c:pt idx="0">
                  <c:v>Definitivamente Recomendaria</c:v>
                </c:pt>
                <c:pt idx="1">
                  <c:v>Recomendaria</c:v>
                </c:pt>
                <c:pt idx="2">
                  <c:v>Indiferente</c:v>
                </c:pt>
                <c:pt idx="3">
                  <c:v>Recomendaria com Ressalvas</c:v>
                </c:pt>
                <c:pt idx="4">
                  <c:v>Não Recomendaria</c:v>
                </c:pt>
              </c:strCache>
            </c:strRef>
          </c:cat>
          <c:val>
            <c:numRef>
              <c:f>Gráficos!$C$247:$C$251</c:f>
              <c:numCache>
                <c:formatCode>0.0</c:formatCode>
                <c:ptCount val="5"/>
                <c:pt idx="0">
                  <c:v>27.920227920227919</c:v>
                </c:pt>
                <c:pt idx="1">
                  <c:v>50.142450142450144</c:v>
                </c:pt>
                <c:pt idx="2">
                  <c:v>4.5584045584045585</c:v>
                </c:pt>
                <c:pt idx="3">
                  <c:v>10.968660968660968</c:v>
                </c:pt>
                <c:pt idx="4">
                  <c:v>6.4102564102564097</c:v>
                </c:pt>
              </c:numCache>
            </c:numRef>
          </c:val>
          <c:extLst>
            <c:ext xmlns:c16="http://schemas.microsoft.com/office/drawing/2014/chart" uri="{C3380CC4-5D6E-409C-BE32-E72D297353CC}">
              <c16:uniqueId val="{0000000C-9558-43D3-9A4C-77B6644E7D1F}"/>
            </c:ext>
          </c:extLst>
        </c:ser>
        <c:dLbls>
          <c:showLegendKey val="0"/>
          <c:showVal val="1"/>
          <c:showCatName val="0"/>
          <c:showSerName val="0"/>
          <c:showPercent val="0"/>
          <c:showBubbleSize val="0"/>
        </c:dLbls>
        <c:gapWidth val="150"/>
        <c:overlap val="-25"/>
        <c:axId val="522791888"/>
        <c:axId val="522792304"/>
      </c:barChart>
      <c:catAx>
        <c:axId val="522791888"/>
        <c:scaling>
          <c:orientation val="maxMin"/>
        </c:scaling>
        <c:delete val="1"/>
        <c:axPos val="b"/>
        <c:numFmt formatCode="General" sourceLinked="1"/>
        <c:majorTickMark val="none"/>
        <c:minorTickMark val="none"/>
        <c:tickLblPos val="nextTo"/>
        <c:crossAx val="522792304"/>
        <c:crosses val="autoZero"/>
        <c:auto val="1"/>
        <c:lblAlgn val="ctr"/>
        <c:lblOffset val="100"/>
        <c:noMultiLvlLbl val="0"/>
      </c:catAx>
      <c:valAx>
        <c:axId val="522792304"/>
        <c:scaling>
          <c:orientation val="minMax"/>
        </c:scaling>
        <c:delete val="1"/>
        <c:axPos val="r"/>
        <c:numFmt formatCode="0.0" sourceLinked="1"/>
        <c:majorTickMark val="out"/>
        <c:minorTickMark val="none"/>
        <c:tickLblPos val="nextTo"/>
        <c:crossAx val="522791888"/>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pt-BR"/>
    </a:p>
  </c:txPr>
  <c:externalData r:id="rId4">
    <c:autoUpdate val="0"/>
  </c:externalData>
</c:chartSpace>
</file>

<file path=ppt/charts/colors1.xml><?xml version="1.0" encoding="utf-8"?>
<cs:colorStyle xmlns:cs="http://schemas.microsoft.com/office/drawing/2012/chartStyle" xmlns:a="http://schemas.openxmlformats.org/drawingml/2006/main" meth="withinLinear" id="16">
  <a:schemeClr val="accent3"/>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7">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Vert">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4530" tIns="47265" rIns="94530" bIns="47265" numCol="1" anchor="t" anchorCtr="0" compatLnSpc="1">
            <a:prstTxWarp prst="textNoShape">
              <a:avLst/>
            </a:prstTxWarp>
          </a:bodyPr>
          <a:lstStyle>
            <a:lvl1pPr>
              <a:defRPr sz="1300">
                <a:latin typeface="Arial" charset="0"/>
                <a:cs typeface="+mn-cs"/>
              </a:defRPr>
            </a:lvl1pPr>
          </a:lstStyle>
          <a:p>
            <a:pPr>
              <a:defRPr/>
            </a:pPr>
            <a:endParaRPr lang="pt-BR" dirty="0"/>
          </a:p>
        </p:txBody>
      </p:sp>
      <p:sp>
        <p:nvSpPr>
          <p:cNvPr id="58371" name="Rectangle 3"/>
          <p:cNvSpPr>
            <a:spLocks noGrp="1" noChangeArrowheads="1"/>
          </p:cNvSpPr>
          <p:nvPr>
            <p:ph type="dt" sz="quarter" idx="1"/>
          </p:nvPr>
        </p:nvSpPr>
        <p:spPr bwMode="auto">
          <a:xfrm>
            <a:off x="3850443" y="0"/>
            <a:ext cx="2945659" cy="496332"/>
          </a:xfrm>
          <a:prstGeom prst="rect">
            <a:avLst/>
          </a:prstGeom>
          <a:noFill/>
          <a:ln w="9525">
            <a:noFill/>
            <a:miter lim="800000"/>
            <a:headEnd/>
            <a:tailEnd/>
          </a:ln>
          <a:effectLst/>
        </p:spPr>
        <p:txBody>
          <a:bodyPr vert="horz" wrap="square" lIns="94530" tIns="47265" rIns="94530" bIns="47265" numCol="1" anchor="t" anchorCtr="0" compatLnSpc="1">
            <a:prstTxWarp prst="textNoShape">
              <a:avLst/>
            </a:prstTxWarp>
          </a:bodyPr>
          <a:lstStyle>
            <a:lvl1pPr algn="r">
              <a:defRPr sz="1300">
                <a:latin typeface="Arial" charset="0"/>
                <a:cs typeface="+mn-cs"/>
              </a:defRPr>
            </a:lvl1pPr>
          </a:lstStyle>
          <a:p>
            <a:pPr>
              <a:defRPr/>
            </a:pPr>
            <a:endParaRPr lang="pt-BR" dirty="0"/>
          </a:p>
        </p:txBody>
      </p:sp>
    </p:spTree>
    <p:extLst>
      <p:ext uri="{BB962C8B-B14F-4D97-AF65-F5344CB8AC3E}">
        <p14:creationId xmlns:p14="http://schemas.microsoft.com/office/powerpoint/2010/main" val="50028606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bwMode="auto">
          <a:xfrm>
            <a:off x="0" y="0"/>
            <a:ext cx="2945659" cy="496332"/>
          </a:xfrm>
          <a:prstGeom prst="rect">
            <a:avLst/>
          </a:prstGeom>
          <a:noFill/>
          <a:ln w="9525">
            <a:noFill/>
            <a:miter lim="800000"/>
            <a:headEnd/>
            <a:tailEnd/>
          </a:ln>
          <a:effectLst/>
        </p:spPr>
        <p:txBody>
          <a:bodyPr vert="horz" wrap="square" lIns="94530" tIns="47265" rIns="94530" bIns="47265" numCol="1" anchor="t" anchorCtr="0" compatLnSpc="1">
            <a:prstTxWarp prst="textNoShape">
              <a:avLst/>
            </a:prstTxWarp>
          </a:bodyPr>
          <a:lstStyle>
            <a:lvl1pPr>
              <a:defRPr sz="1300">
                <a:latin typeface="Arial" charset="0"/>
                <a:cs typeface="+mn-cs"/>
              </a:defRPr>
            </a:lvl1pPr>
          </a:lstStyle>
          <a:p>
            <a:pPr>
              <a:defRPr/>
            </a:pPr>
            <a:endParaRPr lang="pt-BR" dirty="0"/>
          </a:p>
        </p:txBody>
      </p:sp>
      <p:sp>
        <p:nvSpPr>
          <p:cNvPr id="103427" name="Rectangle 3"/>
          <p:cNvSpPr>
            <a:spLocks noGrp="1" noChangeArrowheads="1"/>
          </p:cNvSpPr>
          <p:nvPr>
            <p:ph type="dt" idx="1"/>
          </p:nvPr>
        </p:nvSpPr>
        <p:spPr bwMode="auto">
          <a:xfrm>
            <a:off x="3850443" y="0"/>
            <a:ext cx="2945659" cy="496332"/>
          </a:xfrm>
          <a:prstGeom prst="rect">
            <a:avLst/>
          </a:prstGeom>
          <a:noFill/>
          <a:ln w="9525">
            <a:noFill/>
            <a:miter lim="800000"/>
            <a:headEnd/>
            <a:tailEnd/>
          </a:ln>
          <a:effectLst/>
        </p:spPr>
        <p:txBody>
          <a:bodyPr vert="horz" wrap="square" lIns="94530" tIns="47265" rIns="94530" bIns="47265" numCol="1" anchor="t" anchorCtr="0" compatLnSpc="1">
            <a:prstTxWarp prst="textNoShape">
              <a:avLst/>
            </a:prstTxWarp>
          </a:bodyPr>
          <a:lstStyle>
            <a:lvl1pPr algn="r">
              <a:defRPr sz="1300">
                <a:latin typeface="Arial" charset="0"/>
                <a:cs typeface="+mn-cs"/>
              </a:defRPr>
            </a:lvl1pPr>
          </a:lstStyle>
          <a:p>
            <a:pPr>
              <a:defRPr/>
            </a:pPr>
            <a:endParaRPr lang="pt-BR" dirty="0"/>
          </a:p>
        </p:txBody>
      </p:sp>
      <p:sp>
        <p:nvSpPr>
          <p:cNvPr id="54276" name="Rectangle 4"/>
          <p:cNvSpPr>
            <a:spLocks noGrp="1" noRot="1" noChangeAspect="1" noChangeArrowheads="1" noTextEdit="1"/>
          </p:cNvSpPr>
          <p:nvPr>
            <p:ph type="sldImg" idx="2"/>
          </p:nvPr>
        </p:nvSpPr>
        <p:spPr bwMode="auto">
          <a:xfrm>
            <a:off x="-355600" y="714375"/>
            <a:ext cx="6619875"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30" name="Rectangle 6"/>
          <p:cNvSpPr>
            <a:spLocks noGrp="1" noChangeArrowheads="1"/>
          </p:cNvSpPr>
          <p:nvPr>
            <p:ph type="ftr" sz="quarter" idx="4"/>
          </p:nvPr>
        </p:nvSpPr>
        <p:spPr bwMode="auto">
          <a:xfrm>
            <a:off x="0" y="9428584"/>
            <a:ext cx="2945659" cy="496332"/>
          </a:xfrm>
          <a:prstGeom prst="rect">
            <a:avLst/>
          </a:prstGeom>
          <a:noFill/>
          <a:ln w="9525">
            <a:noFill/>
            <a:miter lim="800000"/>
            <a:headEnd/>
            <a:tailEnd/>
          </a:ln>
          <a:effectLst/>
        </p:spPr>
        <p:txBody>
          <a:bodyPr vert="horz" wrap="square" lIns="94530" tIns="47265" rIns="94530" bIns="47265" numCol="1" anchor="b" anchorCtr="0" compatLnSpc="1">
            <a:prstTxWarp prst="textNoShape">
              <a:avLst/>
            </a:prstTxWarp>
          </a:bodyPr>
          <a:lstStyle>
            <a:lvl1pPr>
              <a:defRPr sz="1300">
                <a:latin typeface="Arial" charset="0"/>
                <a:cs typeface="+mn-cs"/>
              </a:defRPr>
            </a:lvl1pPr>
          </a:lstStyle>
          <a:p>
            <a:pPr>
              <a:defRPr/>
            </a:pPr>
            <a:endParaRPr lang="pt-BR" dirty="0"/>
          </a:p>
        </p:txBody>
      </p:sp>
      <p:sp>
        <p:nvSpPr>
          <p:cNvPr id="103431" name="Rectangle 7"/>
          <p:cNvSpPr>
            <a:spLocks noGrp="1" noChangeArrowheads="1"/>
          </p:cNvSpPr>
          <p:nvPr>
            <p:ph type="sldNum" sz="quarter" idx="5"/>
          </p:nvPr>
        </p:nvSpPr>
        <p:spPr bwMode="auto">
          <a:xfrm>
            <a:off x="3850443" y="9428584"/>
            <a:ext cx="2945659" cy="496332"/>
          </a:xfrm>
          <a:prstGeom prst="rect">
            <a:avLst/>
          </a:prstGeom>
          <a:noFill/>
          <a:ln w="9525">
            <a:noFill/>
            <a:miter lim="800000"/>
            <a:headEnd/>
            <a:tailEnd/>
          </a:ln>
          <a:effectLst/>
        </p:spPr>
        <p:txBody>
          <a:bodyPr vert="horz" wrap="square" lIns="94530" tIns="47265" rIns="94530" bIns="47265" numCol="1" anchor="b" anchorCtr="0" compatLnSpc="1">
            <a:prstTxWarp prst="textNoShape">
              <a:avLst/>
            </a:prstTxWarp>
          </a:bodyPr>
          <a:lstStyle>
            <a:lvl1pPr algn="r">
              <a:defRPr sz="1300">
                <a:latin typeface="Arial" charset="0"/>
                <a:cs typeface="+mn-cs"/>
              </a:defRPr>
            </a:lvl1pPr>
          </a:lstStyle>
          <a:p>
            <a:pPr>
              <a:defRPr/>
            </a:pPr>
            <a:fld id="{692DA896-93E3-4EA8-8172-8F0E591BFF41}" type="slidenum">
              <a:rPr lang="pt-BR"/>
              <a:pPr>
                <a:defRPr/>
              </a:pPr>
              <a:t>‹nº›</a:t>
            </a:fld>
            <a:endParaRPr lang="pt-BR" dirty="0"/>
          </a:p>
        </p:txBody>
      </p:sp>
    </p:spTree>
    <p:extLst>
      <p:ext uri="{BB962C8B-B14F-4D97-AF65-F5344CB8AC3E}">
        <p14:creationId xmlns:p14="http://schemas.microsoft.com/office/powerpoint/2010/main" val="198371622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609601" y="1600202"/>
            <a:ext cx="10972800" cy="4525963"/>
          </a:xfrm>
          <a:prstGeom prst="rect">
            <a:avLst/>
          </a:prstGeo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4248489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7"/>
            <a:ext cx="10363201" cy="1470025"/>
          </a:xfrm>
          <a:prstGeom prst="rect">
            <a:avLst/>
          </a:prstGeom>
        </p:spPr>
        <p:txBody>
          <a:bodyPr/>
          <a:lstStyle/>
          <a:p>
            <a:r>
              <a:rPr lang="pt-BR"/>
              <a:t>Clique para editar o título mestre</a:t>
            </a:r>
          </a:p>
        </p:txBody>
      </p:sp>
      <p:sp>
        <p:nvSpPr>
          <p:cNvPr id="3" name="Subtítulo 2"/>
          <p:cNvSpPr>
            <a:spLocks noGrp="1"/>
          </p:cNvSpPr>
          <p:nvPr>
            <p:ph type="subTitle" idx="1"/>
          </p:nvPr>
        </p:nvSpPr>
        <p:spPr>
          <a:xfrm>
            <a:off x="1828801"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a:xfrm>
            <a:off x="609601" y="6356352"/>
            <a:ext cx="2844800" cy="365125"/>
          </a:xfrm>
          <a:prstGeom prst="rect">
            <a:avLst/>
          </a:prstGeom>
        </p:spPr>
        <p:txBody>
          <a:bodyPr/>
          <a:lstStyle/>
          <a:p>
            <a:fld id="{93ABF06A-BCDC-4110-8509-C1FA05F90251}" type="datetimeFigureOut">
              <a:rPr lang="pt-BR" smtClean="0"/>
              <a:t>13/04/2026</a:t>
            </a:fld>
            <a:endParaRPr lang="pt-BR" dirty="0"/>
          </a:p>
        </p:txBody>
      </p:sp>
      <p:sp>
        <p:nvSpPr>
          <p:cNvPr id="5" name="Espaço Reservado para Rodapé 4"/>
          <p:cNvSpPr>
            <a:spLocks noGrp="1"/>
          </p:cNvSpPr>
          <p:nvPr>
            <p:ph type="ftr" sz="quarter" idx="11"/>
          </p:nvPr>
        </p:nvSpPr>
        <p:spPr>
          <a:xfrm>
            <a:off x="4165600" y="6356352"/>
            <a:ext cx="3860801" cy="365125"/>
          </a:xfrm>
          <a:prstGeom prst="rect">
            <a:avLst/>
          </a:prstGeom>
        </p:spPr>
        <p:txBody>
          <a:bodyPr/>
          <a:lstStyle/>
          <a:p>
            <a:endParaRPr lang="pt-BR" dirty="0"/>
          </a:p>
        </p:txBody>
      </p:sp>
      <p:sp>
        <p:nvSpPr>
          <p:cNvPr id="6" name="Espaço Reservado para Número de Slide 5"/>
          <p:cNvSpPr>
            <a:spLocks noGrp="1"/>
          </p:cNvSpPr>
          <p:nvPr>
            <p:ph type="sldNum" sz="quarter" idx="12"/>
          </p:nvPr>
        </p:nvSpPr>
        <p:spPr>
          <a:xfrm>
            <a:off x="8737601" y="6356352"/>
            <a:ext cx="2844800" cy="365125"/>
          </a:xfrm>
          <a:prstGeom prst="rect">
            <a:avLst/>
          </a:prstGeom>
        </p:spPr>
        <p:txBody>
          <a:bodyPr/>
          <a:lstStyle/>
          <a:p>
            <a:fld id="{C666EDD2-4AA7-48CF-AF4F-DA8606C9E10F}" type="slidenum">
              <a:rPr lang="pt-BR" smtClean="0"/>
              <a:t>‹nº›</a:t>
            </a:fld>
            <a:endParaRPr lang="pt-BR" dirty="0"/>
          </a:p>
        </p:txBody>
      </p:sp>
    </p:spTree>
    <p:extLst>
      <p:ext uri="{BB962C8B-B14F-4D97-AF65-F5344CB8AC3E}">
        <p14:creationId xmlns:p14="http://schemas.microsoft.com/office/powerpoint/2010/main" val="2400247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0898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ção">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43D1FDDA-6D4A-86FC-0C06-50CB0DF26E14}"/>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Introdução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54053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lanejamento">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E56303E1-AC00-D708-CA97-575636F727DF}"/>
              </a:ext>
            </a:extLst>
          </p:cNvPr>
          <p:cNvSpPr/>
          <p:nvPr userDrawn="1"/>
        </p:nvSpPr>
        <p:spPr>
          <a:xfrm>
            <a:off x="0" y="168833"/>
            <a:ext cx="5591944"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Planejamento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570360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ados Técnicos">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6BFCB404-611E-968F-07CF-6F072FEB8303}"/>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Dados Técnicos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200082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escrição do Perfil">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F6BBE7E0-8FE1-E9A1-5E30-F9769268DF6B}"/>
              </a:ext>
            </a:extLst>
          </p:cNvPr>
          <p:cNvSpPr/>
          <p:nvPr userDrawn="1"/>
        </p:nvSpPr>
        <p:spPr>
          <a:xfrm>
            <a:off x="958" y="168833"/>
            <a:ext cx="5544616"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Descrição do Perfil</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465164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mário &amp; Benchmarking">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E31EF3AE-6CF3-C44D-16E0-A5E04FC596E0}"/>
              </a:ext>
            </a:extLst>
          </p:cNvPr>
          <p:cNvSpPr/>
          <p:nvPr userDrawn="1"/>
        </p:nvSpPr>
        <p:spPr>
          <a:xfrm>
            <a:off x="4524"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Sumário &amp; Benchmarking</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2809195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sultas e Exam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B729B54D-854F-2E78-2EE7-01A328BB0B9F}"/>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Consultas e Exames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691932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rgências e Emergências">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7F589CB1-8CF6-5A70-2DAD-2DB9166DDCC2}"/>
              </a:ext>
            </a:extLst>
          </p:cNvPr>
          <p:cNvSpPr/>
          <p:nvPr userDrawn="1"/>
        </p:nvSpPr>
        <p:spPr>
          <a:xfrm>
            <a:off x="4524"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Urgências e Emergências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074170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unicados Preventivo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13D79228-BAAA-B712-11F3-E76BF0702151}"/>
              </a:ext>
            </a:extLst>
          </p:cNvPr>
          <p:cNvSpPr/>
          <p:nvPr userDrawn="1"/>
        </p:nvSpPr>
        <p:spPr>
          <a:xfrm>
            <a:off x="9504"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Comunicados Preventivos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599931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ospitais, Clínicas, etc">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A3C13A8B-0E6A-9222-8991-48BD8174AD33}"/>
              </a:ext>
            </a:extLst>
          </p:cNvPr>
          <p:cNvSpPr/>
          <p:nvPr userDrawn="1"/>
        </p:nvSpPr>
        <p:spPr>
          <a:xfrm>
            <a:off x="9504"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Hospitais, Clínicas, </a:t>
            </a:r>
            <a:r>
              <a:rPr lang="pt-BR" sz="3300" dirty="0" err="1">
                <a:latin typeface="Arial Rounded MT Bold" panose="020F0704030504030204" pitchFamily="34" charset="0"/>
              </a:rPr>
              <a:t>etc</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349410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sta de Prestador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501B65B3-3D5E-DDB4-8A7A-82C804544B4A}"/>
              </a:ext>
            </a:extLst>
          </p:cNvPr>
          <p:cNvSpPr/>
          <p:nvPr userDrawn="1"/>
        </p:nvSpPr>
        <p:spPr>
          <a:xfrm>
            <a:off x="9504"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Lista de Prestadores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1368214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tendimento - Informação">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36A87648-6ADB-C4FD-E2D7-39A8B81999E3}"/>
              </a:ext>
            </a:extLst>
          </p:cNvPr>
          <p:cNvSpPr/>
          <p:nvPr userDrawn="1"/>
        </p:nvSpPr>
        <p:spPr>
          <a:xfrm>
            <a:off x="9504"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ea typeface="Calibri Light" panose="020F0302020204030204" pitchFamily="34" charset="0"/>
                <a:cs typeface="Calibri Light" panose="020F0302020204030204" pitchFamily="34" charset="0"/>
              </a:rPr>
              <a:t>Atendimento - Informação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2750023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tendimento - Reclamação">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FBD51D15-6CEE-51A3-AC6E-A76A5DB5706B}"/>
              </a:ext>
            </a:extLst>
          </p:cNvPr>
          <p:cNvSpPr/>
          <p:nvPr userDrawn="1"/>
        </p:nvSpPr>
        <p:spPr>
          <a:xfrm>
            <a:off x="958" y="168833"/>
            <a:ext cx="5832722"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ea typeface="Calibri Light" panose="020F0302020204030204" pitchFamily="34" charset="0"/>
                <a:cs typeface="Calibri Light" panose="020F0302020204030204" pitchFamily="34" charset="0"/>
              </a:rPr>
              <a:t>Atendimento - Reclamação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33426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ocumentos e Formulários">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7FD6DCBE-35A0-3EB6-F502-5AD9D40D27EA}"/>
              </a:ext>
            </a:extLst>
          </p:cNvPr>
          <p:cNvSpPr/>
          <p:nvPr userDrawn="1"/>
        </p:nvSpPr>
        <p:spPr>
          <a:xfrm>
            <a:off x="958" y="168833"/>
            <a:ext cx="5832722"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ea typeface="Calibri Light" panose="020F0302020204030204" pitchFamily="34" charset="0"/>
                <a:cs typeface="Calibri Light" panose="020F0302020204030204" pitchFamily="34" charset="0"/>
              </a:rPr>
              <a:t>Documentos e Formulários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7374626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aliação Geral">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95644636-3976-16B5-5F1C-77D7A1F13A11}"/>
              </a:ext>
            </a:extLst>
          </p:cNvPr>
          <p:cNvSpPr/>
          <p:nvPr userDrawn="1"/>
        </p:nvSpPr>
        <p:spPr>
          <a:xfrm>
            <a:off x="9504" y="168833"/>
            <a:ext cx="4571280"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ea typeface="Calibri Light" panose="020F0302020204030204" pitchFamily="34" charset="0"/>
                <a:cs typeface="Calibri Light" panose="020F0302020204030204" pitchFamily="34" charset="0"/>
              </a:rPr>
              <a:t>Avaliação Geral</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950647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comendação">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8A592F61-0E14-EDED-F10C-4A7197612FF9}"/>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Recomendação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201424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clusõ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9C04310E-316F-28F4-584F-2C7E1C80EF11}"/>
              </a:ext>
            </a:extLst>
          </p:cNvPr>
          <p:cNvSpPr/>
          <p:nvPr userDrawn="1"/>
        </p:nvSpPr>
        <p:spPr>
          <a:xfrm>
            <a:off x="9504" y="168833"/>
            <a:ext cx="3528466"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Conclusões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2638107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todologia">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8267FEF4-8EBB-FFC0-8D09-09AE39E306D7}"/>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Metodologia</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673404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dicador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B898E64C-3CCA-A648-72D6-51246C88E326}"/>
              </a:ext>
            </a:extLst>
          </p:cNvPr>
          <p:cNvSpPr/>
          <p:nvPr userDrawn="1"/>
        </p:nvSpPr>
        <p:spPr>
          <a:xfrm>
            <a:off x="9504"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Indicadores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732683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ainel de Indicadores">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D1D17F6D-6CE1-72B8-B7DB-6C06E30258A4}"/>
              </a:ext>
            </a:extLst>
          </p:cNvPr>
          <p:cNvSpPr/>
          <p:nvPr userDrawn="1"/>
        </p:nvSpPr>
        <p:spPr>
          <a:xfrm>
            <a:off x="9504"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Painel de Indicadores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2670629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SI - Detalhamento">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AD5381BD-DB39-E6E9-46F0-3020E3669B7B}"/>
              </a:ext>
            </a:extLst>
          </p:cNvPr>
          <p:cNvSpPr/>
          <p:nvPr userDrawn="1"/>
        </p:nvSpPr>
        <p:spPr>
          <a:xfrm>
            <a:off x="4524"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SSI - Detalhamento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9060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SI - Estratificação">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AD5381BD-DB39-E6E9-46F0-3020E3669B7B}"/>
              </a:ext>
            </a:extLst>
          </p:cNvPr>
          <p:cNvSpPr/>
          <p:nvPr userDrawn="1"/>
        </p:nvSpPr>
        <p:spPr>
          <a:xfrm>
            <a:off x="13070"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SSI - Estratificação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891327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SI - Comentário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AD5381BD-DB39-E6E9-46F0-3020E3669B7B}"/>
              </a:ext>
            </a:extLst>
          </p:cNvPr>
          <p:cNvSpPr/>
          <p:nvPr userDrawn="1"/>
        </p:nvSpPr>
        <p:spPr>
          <a:xfrm>
            <a:off x="4524"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SSI - Comentários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9534928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ES - Detalhamento">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959BC74B-101C-F565-BEAC-A62AB74CE9DA}"/>
              </a:ext>
            </a:extLst>
          </p:cNvPr>
          <p:cNvSpPr/>
          <p:nvPr userDrawn="1"/>
        </p:nvSpPr>
        <p:spPr>
          <a:xfrm>
            <a:off x="13070"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CES - Detalhamento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9220180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Jornada do Cliente">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D2299E60-D3AD-1878-1519-C6ADE6F197B0}"/>
              </a:ext>
            </a:extLst>
          </p:cNvPr>
          <p:cNvSpPr/>
          <p:nvPr userDrawn="1"/>
        </p:nvSpPr>
        <p:spPr>
          <a:xfrm>
            <a:off x="9504"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Jornada do Cliente</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0337528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JI – Estratificação">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0E45F904-542E-D794-1F5B-DF44B0F9CC74}"/>
              </a:ext>
            </a:extLst>
          </p:cNvPr>
          <p:cNvSpPr/>
          <p:nvPr userDrawn="1"/>
        </p:nvSpPr>
        <p:spPr>
          <a:xfrm>
            <a:off x="958" y="168833"/>
            <a:ext cx="5184650"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CJI – Estratificação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4524930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JI – Justificativa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C06310AC-CF16-51E3-9E20-635E5A76819E}"/>
              </a:ext>
            </a:extLst>
          </p:cNvPr>
          <p:cNvSpPr/>
          <p:nvPr userDrawn="1"/>
        </p:nvSpPr>
        <p:spPr>
          <a:xfrm>
            <a:off x="959" y="168833"/>
            <a:ext cx="4536504"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CJI – Justificativas</a:t>
            </a:r>
            <a:endParaRPr lang="pt-BR" sz="33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442722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plicativo da Operadora">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F7D16CA9-9807-D28E-780B-A97C2BD91329}"/>
              </a:ext>
            </a:extLst>
          </p:cNvPr>
          <p:cNvSpPr/>
          <p:nvPr userDrawn="1"/>
        </p:nvSpPr>
        <p:spPr>
          <a:xfrm>
            <a:off x="958" y="168833"/>
            <a:ext cx="5544690"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Aplicativo da Operadora</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375346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PS - Fidelidade">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6B96B5B7-24D6-ED5A-5069-A75AE6C08227}"/>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pt-BR" sz="3300" dirty="0">
                <a:solidFill>
                  <a:srgbClr val="FFFFFF"/>
                </a:solidFill>
                <a:latin typeface="Arial Rounded MT Bold" panose="020F0704030504030204" pitchFamily="34" charset="0"/>
              </a:rPr>
              <a:t>NPS - Fidelidade</a:t>
            </a:r>
            <a:endParaRPr lang="pt-BR" sz="3000"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1065021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PS - Estratificação">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BC12D431-430F-DD35-E2F5-41ADCF021BB8}"/>
              </a:ext>
            </a:extLst>
          </p:cNvPr>
          <p:cNvSpPr/>
          <p:nvPr userDrawn="1"/>
        </p:nvSpPr>
        <p:spPr>
          <a:xfrm>
            <a:off x="9504" y="168833"/>
            <a:ext cx="547260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pt-BR" sz="3300" dirty="0">
                <a:solidFill>
                  <a:srgbClr val="FFFFFF"/>
                </a:solidFill>
                <a:latin typeface="Arial Rounded MT Bold" panose="020F0704030504030204" pitchFamily="34" charset="0"/>
              </a:rPr>
              <a:t>NPS - Estratificação</a:t>
            </a:r>
            <a:endParaRPr lang="pt-BR" sz="3000"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6372533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PS - Detrator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BEF83414-7B4C-AE4F-B779-D4A3F6DAAB36}"/>
              </a:ext>
            </a:extLst>
          </p:cNvPr>
          <p:cNvSpPr/>
          <p:nvPr userDrawn="1"/>
        </p:nvSpPr>
        <p:spPr>
          <a:xfrm>
            <a:off x="9504" y="168833"/>
            <a:ext cx="5184576"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pt-BR" sz="3300" dirty="0">
                <a:solidFill>
                  <a:srgbClr val="FFFFFF"/>
                </a:solidFill>
                <a:latin typeface="Arial Rounded MT Bold" panose="020F0704030504030204" pitchFamily="34" charset="0"/>
              </a:rPr>
              <a:t>NPS - Detratores</a:t>
            </a:r>
            <a:endParaRPr lang="pt-BR" sz="3000"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968261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PS - Promotor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BEF83414-7B4C-AE4F-B779-D4A3F6DAAB36}"/>
              </a:ext>
            </a:extLst>
          </p:cNvPr>
          <p:cNvSpPr/>
          <p:nvPr userDrawn="1"/>
        </p:nvSpPr>
        <p:spPr>
          <a:xfrm>
            <a:off x="958" y="168833"/>
            <a:ext cx="5184576"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pt-BR" sz="3300" dirty="0">
                <a:solidFill>
                  <a:srgbClr val="FFFFFF"/>
                </a:solidFill>
                <a:latin typeface="Arial Rounded MT Bold" panose="020F0704030504030204" pitchFamily="34" charset="0"/>
              </a:rPr>
              <a:t>NPS - Promotores</a:t>
            </a:r>
            <a:endParaRPr lang="pt-BR" sz="3000"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2765241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7246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Título e conteúdo">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609601" y="1600202"/>
            <a:ext cx="10972800" cy="4525963"/>
          </a:xfrm>
          <a:prstGeom prst="rect">
            <a:avLst/>
          </a:prstGeo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Tree>
    <p:extLst>
      <p:ext uri="{BB962C8B-B14F-4D97-AF65-F5344CB8AC3E}">
        <p14:creationId xmlns:p14="http://schemas.microsoft.com/office/powerpoint/2010/main" val="17489644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7"/>
            <a:ext cx="10363201" cy="1470025"/>
          </a:xfrm>
          <a:prstGeom prst="rect">
            <a:avLst/>
          </a:prstGeom>
        </p:spPr>
        <p:txBody>
          <a:bodyPr/>
          <a:lstStyle/>
          <a:p>
            <a:r>
              <a:rPr lang="pt-BR"/>
              <a:t>Clique para editar o título mestre</a:t>
            </a:r>
          </a:p>
        </p:txBody>
      </p:sp>
      <p:sp>
        <p:nvSpPr>
          <p:cNvPr id="3" name="Subtítulo 2"/>
          <p:cNvSpPr>
            <a:spLocks noGrp="1"/>
          </p:cNvSpPr>
          <p:nvPr>
            <p:ph type="subTitle" idx="1"/>
          </p:nvPr>
        </p:nvSpPr>
        <p:spPr>
          <a:xfrm>
            <a:off x="1828801"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a:xfrm>
            <a:off x="609601" y="6356352"/>
            <a:ext cx="2844800" cy="365125"/>
          </a:xfrm>
          <a:prstGeom prst="rect">
            <a:avLst/>
          </a:prstGeom>
        </p:spPr>
        <p:txBody>
          <a:bodyPr/>
          <a:lstStyle/>
          <a:p>
            <a:fld id="{93ABF06A-BCDC-4110-8509-C1FA05F90251}" type="datetimeFigureOut">
              <a:rPr lang="pt-BR" smtClean="0"/>
              <a:t>13/04/2026</a:t>
            </a:fld>
            <a:endParaRPr lang="pt-BR" dirty="0"/>
          </a:p>
        </p:txBody>
      </p:sp>
      <p:sp>
        <p:nvSpPr>
          <p:cNvPr id="5" name="Espaço Reservado para Rodapé 4"/>
          <p:cNvSpPr>
            <a:spLocks noGrp="1"/>
          </p:cNvSpPr>
          <p:nvPr>
            <p:ph type="ftr" sz="quarter" idx="11"/>
          </p:nvPr>
        </p:nvSpPr>
        <p:spPr>
          <a:xfrm>
            <a:off x="4165600" y="6356352"/>
            <a:ext cx="3860801" cy="365125"/>
          </a:xfrm>
          <a:prstGeom prst="rect">
            <a:avLst/>
          </a:prstGeom>
        </p:spPr>
        <p:txBody>
          <a:bodyPr/>
          <a:lstStyle/>
          <a:p>
            <a:endParaRPr lang="pt-BR" dirty="0"/>
          </a:p>
        </p:txBody>
      </p:sp>
      <p:sp>
        <p:nvSpPr>
          <p:cNvPr id="6" name="Espaço Reservado para Número de Slide 5"/>
          <p:cNvSpPr>
            <a:spLocks noGrp="1"/>
          </p:cNvSpPr>
          <p:nvPr>
            <p:ph type="sldNum" sz="quarter" idx="12"/>
          </p:nvPr>
        </p:nvSpPr>
        <p:spPr>
          <a:xfrm>
            <a:off x="8737601" y="6356352"/>
            <a:ext cx="2844800" cy="365125"/>
          </a:xfrm>
          <a:prstGeom prst="rect">
            <a:avLst/>
          </a:prstGeom>
        </p:spPr>
        <p:txBody>
          <a:bodyPr/>
          <a:lstStyle/>
          <a:p>
            <a:fld id="{C666EDD2-4AA7-48CF-AF4F-DA8606C9E10F}" type="slidenum">
              <a:rPr lang="pt-BR" smtClean="0"/>
              <a:t>‹nº›</a:t>
            </a:fld>
            <a:endParaRPr lang="pt-BR" dirty="0"/>
          </a:p>
        </p:txBody>
      </p:sp>
    </p:spTree>
    <p:extLst>
      <p:ext uri="{BB962C8B-B14F-4D97-AF65-F5344CB8AC3E}">
        <p14:creationId xmlns:p14="http://schemas.microsoft.com/office/powerpoint/2010/main" val="22941481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ção">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43D1FDDA-6D4A-86FC-0C06-50CB0DF26E14}"/>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Introdução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1860707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lanejamento">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E56303E1-AC00-D708-CA97-575636F727DF}"/>
              </a:ext>
            </a:extLst>
          </p:cNvPr>
          <p:cNvSpPr/>
          <p:nvPr userDrawn="1"/>
        </p:nvSpPr>
        <p:spPr>
          <a:xfrm>
            <a:off x="0" y="168833"/>
            <a:ext cx="5591944"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Planejamento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0406416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ados Técnicos">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6BFCB404-611E-968F-07CF-6F072FEB8303}"/>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Dados Técnicos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32990092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escrição do Perfil">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F6BBE7E0-8FE1-E9A1-5E30-F9769268DF6B}"/>
              </a:ext>
            </a:extLst>
          </p:cNvPr>
          <p:cNvSpPr/>
          <p:nvPr userDrawn="1"/>
        </p:nvSpPr>
        <p:spPr>
          <a:xfrm>
            <a:off x="9504" y="168833"/>
            <a:ext cx="5544616"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Descrição do Perfil</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8455404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umário &amp; Benchmarking">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E31EF3AE-6CF3-C44D-16E0-A5E04FC596E0}"/>
              </a:ext>
            </a:extLst>
          </p:cNvPr>
          <p:cNvSpPr/>
          <p:nvPr userDrawn="1"/>
        </p:nvSpPr>
        <p:spPr>
          <a:xfrm>
            <a:off x="4524"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Sumário &amp; Benchmarking</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9948106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sultas e Exam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B729B54D-854F-2E78-2EE7-01A328BB0B9F}"/>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Consultas e Exames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2815862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Urgências e Emergências">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7F589CB1-8CF6-5A70-2DAD-2DB9166DDCC2}"/>
              </a:ext>
            </a:extLst>
          </p:cNvPr>
          <p:cNvSpPr/>
          <p:nvPr userDrawn="1"/>
        </p:nvSpPr>
        <p:spPr>
          <a:xfrm>
            <a:off x="13070"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Urgências e Emergências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4382956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unicados Preventivo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13D79228-BAAA-B712-11F3-E76BF0702151}"/>
              </a:ext>
            </a:extLst>
          </p:cNvPr>
          <p:cNvSpPr/>
          <p:nvPr userDrawn="1"/>
        </p:nvSpPr>
        <p:spPr>
          <a:xfrm>
            <a:off x="9504"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Comunicados Preventivos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1004171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Hospitais, Clínicas, etc">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A3C13A8B-0E6A-9222-8991-48BD8174AD33}"/>
              </a:ext>
            </a:extLst>
          </p:cNvPr>
          <p:cNvSpPr/>
          <p:nvPr userDrawn="1"/>
        </p:nvSpPr>
        <p:spPr>
          <a:xfrm>
            <a:off x="958"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Hospitais, Clínicas, </a:t>
            </a:r>
            <a:r>
              <a:rPr lang="pt-BR" sz="3300" dirty="0" err="1">
                <a:latin typeface="Arial Rounded MT Bold" panose="020F0704030504030204" pitchFamily="34" charset="0"/>
              </a:rPr>
              <a:t>etc</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5408324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ista de Prestador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501B65B3-3D5E-DDB4-8A7A-82C804544B4A}"/>
              </a:ext>
            </a:extLst>
          </p:cNvPr>
          <p:cNvSpPr/>
          <p:nvPr userDrawn="1"/>
        </p:nvSpPr>
        <p:spPr>
          <a:xfrm>
            <a:off x="958"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Lista de Prestadores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3046869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tendimento - Informação">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36A87648-6ADB-C4FD-E2D7-39A8B81999E3}"/>
              </a:ext>
            </a:extLst>
          </p:cNvPr>
          <p:cNvSpPr/>
          <p:nvPr userDrawn="1"/>
        </p:nvSpPr>
        <p:spPr>
          <a:xfrm>
            <a:off x="958" y="168833"/>
            <a:ext cx="561669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ea typeface="Calibri Light" panose="020F0302020204030204" pitchFamily="34" charset="0"/>
                <a:cs typeface="Calibri Light" panose="020F0302020204030204" pitchFamily="34" charset="0"/>
              </a:rPr>
              <a:t>Atendimento - Informação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3196598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Atendimento - Reclamação">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FBD51D15-6CEE-51A3-AC6E-A76A5DB5706B}"/>
              </a:ext>
            </a:extLst>
          </p:cNvPr>
          <p:cNvSpPr/>
          <p:nvPr userDrawn="1"/>
        </p:nvSpPr>
        <p:spPr>
          <a:xfrm>
            <a:off x="958" y="168833"/>
            <a:ext cx="5832722"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ea typeface="Calibri Light" panose="020F0302020204030204" pitchFamily="34" charset="0"/>
                <a:cs typeface="Calibri Light" panose="020F0302020204030204" pitchFamily="34" charset="0"/>
              </a:rPr>
              <a:t>Atendimento - Reclamação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9799617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Documentos e Formulários">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7FD6DCBE-35A0-3EB6-F502-5AD9D40D27EA}"/>
              </a:ext>
            </a:extLst>
          </p:cNvPr>
          <p:cNvSpPr/>
          <p:nvPr userDrawn="1"/>
        </p:nvSpPr>
        <p:spPr>
          <a:xfrm>
            <a:off x="9504" y="168833"/>
            <a:ext cx="5832722"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ea typeface="Calibri Light" panose="020F0302020204030204" pitchFamily="34" charset="0"/>
                <a:cs typeface="Calibri Light" panose="020F0302020204030204" pitchFamily="34" charset="0"/>
              </a:rPr>
              <a:t>Documentos e Formulários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9302286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Avaliação Geral">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95644636-3976-16B5-5F1C-77D7A1F13A11}"/>
              </a:ext>
            </a:extLst>
          </p:cNvPr>
          <p:cNvSpPr/>
          <p:nvPr userDrawn="1"/>
        </p:nvSpPr>
        <p:spPr>
          <a:xfrm>
            <a:off x="958" y="168833"/>
            <a:ext cx="4571280"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ea typeface="Calibri Light" panose="020F0302020204030204" pitchFamily="34" charset="0"/>
                <a:cs typeface="Calibri Light" panose="020F0302020204030204" pitchFamily="34" charset="0"/>
              </a:rPr>
              <a:t>Avaliação Geral</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5542308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Recomendação">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8A592F61-0E14-EDED-F10C-4A7197612FF9}"/>
              </a:ext>
            </a:extLst>
          </p:cNvPr>
          <p:cNvSpPr/>
          <p:nvPr userDrawn="1"/>
        </p:nvSpPr>
        <p:spPr>
          <a:xfrm>
            <a:off x="9504"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Recomendação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4860348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clusõ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9C04310E-316F-28F4-584F-2C7E1C80EF11}"/>
              </a:ext>
            </a:extLst>
          </p:cNvPr>
          <p:cNvSpPr/>
          <p:nvPr userDrawn="1"/>
        </p:nvSpPr>
        <p:spPr>
          <a:xfrm>
            <a:off x="9504" y="168833"/>
            <a:ext cx="3528466"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Conclusões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22197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etodologia">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8267FEF4-8EBB-FFC0-8D09-09AE39E306D7}"/>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Metodologia</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8152226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ndicador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B898E64C-3CCA-A648-72D6-51246C88E326}"/>
              </a:ext>
            </a:extLst>
          </p:cNvPr>
          <p:cNvSpPr/>
          <p:nvPr userDrawn="1"/>
        </p:nvSpPr>
        <p:spPr>
          <a:xfrm>
            <a:off x="9504"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Indicadores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6515675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ainel de Indicadores">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D1D17F6D-6CE1-72B8-B7DB-6C06E30258A4}"/>
              </a:ext>
            </a:extLst>
          </p:cNvPr>
          <p:cNvSpPr/>
          <p:nvPr userDrawn="1"/>
        </p:nvSpPr>
        <p:spPr>
          <a:xfrm>
            <a:off x="8164"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Painel de Indicadores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6607626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SI - Detalhamento">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AD5381BD-DB39-E6E9-46F0-3020E3669B7B}"/>
              </a:ext>
            </a:extLst>
          </p:cNvPr>
          <p:cNvSpPr/>
          <p:nvPr userDrawn="1"/>
        </p:nvSpPr>
        <p:spPr>
          <a:xfrm>
            <a:off x="13070"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SSI - Detalhamento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5408563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SI - Estratificação">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AD5381BD-DB39-E6E9-46F0-3020E3669B7B}"/>
              </a:ext>
            </a:extLst>
          </p:cNvPr>
          <p:cNvSpPr/>
          <p:nvPr userDrawn="1"/>
        </p:nvSpPr>
        <p:spPr>
          <a:xfrm>
            <a:off x="13070"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SSI - Estratificação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8844235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SI - Comentário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AD5381BD-DB39-E6E9-46F0-3020E3669B7B}"/>
              </a:ext>
            </a:extLst>
          </p:cNvPr>
          <p:cNvSpPr/>
          <p:nvPr userDrawn="1"/>
        </p:nvSpPr>
        <p:spPr>
          <a:xfrm>
            <a:off x="13070"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SSI - Comentários</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18948184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ES - Detalhamento">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959BC74B-101C-F565-BEAC-A62AB74CE9DA}"/>
              </a:ext>
            </a:extLst>
          </p:cNvPr>
          <p:cNvSpPr/>
          <p:nvPr userDrawn="1"/>
        </p:nvSpPr>
        <p:spPr>
          <a:xfrm>
            <a:off x="4524"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CES - Detalhamento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3466559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Jornada do Cliente">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D2299E60-D3AD-1878-1519-C6ADE6F197B0}"/>
              </a:ext>
            </a:extLst>
          </p:cNvPr>
          <p:cNvSpPr/>
          <p:nvPr userDrawn="1"/>
        </p:nvSpPr>
        <p:spPr>
          <a:xfrm>
            <a:off x="958"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Jornada do Cliente</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4669642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JI – Estratificação">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0E45F904-542E-D794-1F5B-DF44B0F9CC74}"/>
              </a:ext>
            </a:extLst>
          </p:cNvPr>
          <p:cNvSpPr/>
          <p:nvPr userDrawn="1"/>
        </p:nvSpPr>
        <p:spPr>
          <a:xfrm>
            <a:off x="9504" y="168833"/>
            <a:ext cx="5184650"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CJI – Estratificação</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96638610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JI – Justificativa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C06310AC-CF16-51E3-9E20-635E5A76819E}"/>
              </a:ext>
            </a:extLst>
          </p:cNvPr>
          <p:cNvSpPr/>
          <p:nvPr userDrawn="1"/>
        </p:nvSpPr>
        <p:spPr>
          <a:xfrm>
            <a:off x="9505" y="168833"/>
            <a:ext cx="4536504"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CJI – Justificativas</a:t>
            </a:r>
            <a:endParaRPr lang="pt-BR" sz="33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3624387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plicativo da Operadora">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F7D16CA9-9807-D28E-780B-A97C2BD91329}"/>
              </a:ext>
            </a:extLst>
          </p:cNvPr>
          <p:cNvSpPr/>
          <p:nvPr userDrawn="1"/>
        </p:nvSpPr>
        <p:spPr>
          <a:xfrm>
            <a:off x="9504" y="168833"/>
            <a:ext cx="5544690"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pt-BR" sz="3300" dirty="0">
                <a:latin typeface="Arial Rounded MT Bold" panose="020F0704030504030204" pitchFamily="34" charset="0"/>
              </a:rPr>
              <a:t>Aplicativo da Operadora</a:t>
            </a:r>
            <a:endParaRPr lang="pt-BR" sz="3000" dirty="0">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0366729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NPS - Fidelidade">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6B96B5B7-24D6-ED5A-5069-A75AE6C08227}"/>
              </a:ext>
            </a:extLst>
          </p:cNvPr>
          <p:cNvSpPr/>
          <p:nvPr userDrawn="1"/>
        </p:nvSpPr>
        <p:spPr>
          <a:xfrm>
            <a:off x="9504" y="168833"/>
            <a:ext cx="489661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pt-BR" sz="3300" dirty="0">
                <a:solidFill>
                  <a:srgbClr val="FFFFFF"/>
                </a:solidFill>
                <a:latin typeface="Arial Rounded MT Bold" panose="020F0704030504030204" pitchFamily="34" charset="0"/>
              </a:rPr>
              <a:t>NPS - Fidelidade</a:t>
            </a:r>
            <a:endParaRPr lang="pt-BR" sz="3000"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6294266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NPS - Estratificação">
    <p:spTree>
      <p:nvGrpSpPr>
        <p:cNvPr id="1" name=""/>
        <p:cNvGrpSpPr/>
        <p:nvPr/>
      </p:nvGrpSpPr>
      <p:grpSpPr>
        <a:xfrm>
          <a:off x="0" y="0"/>
          <a:ext cx="0" cy="0"/>
          <a:chOff x="0" y="0"/>
          <a:chExt cx="0" cy="0"/>
        </a:xfrm>
      </p:grpSpPr>
      <p:sp>
        <p:nvSpPr>
          <p:cNvPr id="3" name="Retângulo de cantos arredondados 13">
            <a:extLst>
              <a:ext uri="{FF2B5EF4-FFF2-40B4-BE49-F238E27FC236}">
                <a16:creationId xmlns:a16="http://schemas.microsoft.com/office/drawing/2014/main" id="{BC12D431-430F-DD35-E2F5-41ADCF021BB8}"/>
              </a:ext>
            </a:extLst>
          </p:cNvPr>
          <p:cNvSpPr/>
          <p:nvPr userDrawn="1"/>
        </p:nvSpPr>
        <p:spPr>
          <a:xfrm>
            <a:off x="9504" y="168833"/>
            <a:ext cx="547260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pt-BR" sz="3300" dirty="0">
                <a:solidFill>
                  <a:srgbClr val="FFFFFF"/>
                </a:solidFill>
                <a:latin typeface="Arial Rounded MT Bold" panose="020F0704030504030204" pitchFamily="34" charset="0"/>
              </a:rPr>
              <a:t>NPS - Estratificação</a:t>
            </a:r>
            <a:endParaRPr lang="pt-BR" sz="3000"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8247815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PS - Detrator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BEF83414-7B4C-AE4F-B779-D4A3F6DAAB36}"/>
              </a:ext>
            </a:extLst>
          </p:cNvPr>
          <p:cNvSpPr/>
          <p:nvPr userDrawn="1"/>
        </p:nvSpPr>
        <p:spPr>
          <a:xfrm>
            <a:off x="9504" y="168833"/>
            <a:ext cx="5184576"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pt-BR" sz="3300" dirty="0">
                <a:solidFill>
                  <a:srgbClr val="FFFFFF"/>
                </a:solidFill>
                <a:latin typeface="Arial Rounded MT Bold" panose="020F0704030504030204" pitchFamily="34" charset="0"/>
              </a:rPr>
              <a:t>NPS - Detratores</a:t>
            </a:r>
            <a:endParaRPr lang="pt-BR" sz="3000"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72343894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NPS - Promotores">
    <p:spTree>
      <p:nvGrpSpPr>
        <p:cNvPr id="1" name=""/>
        <p:cNvGrpSpPr/>
        <p:nvPr/>
      </p:nvGrpSpPr>
      <p:grpSpPr>
        <a:xfrm>
          <a:off x="0" y="0"/>
          <a:ext cx="0" cy="0"/>
          <a:chOff x="0" y="0"/>
          <a:chExt cx="0" cy="0"/>
        </a:xfrm>
      </p:grpSpPr>
      <p:sp>
        <p:nvSpPr>
          <p:cNvPr id="2" name="Retângulo de cantos arredondados 13">
            <a:extLst>
              <a:ext uri="{FF2B5EF4-FFF2-40B4-BE49-F238E27FC236}">
                <a16:creationId xmlns:a16="http://schemas.microsoft.com/office/drawing/2014/main" id="{BEF83414-7B4C-AE4F-B779-D4A3F6DAAB36}"/>
              </a:ext>
            </a:extLst>
          </p:cNvPr>
          <p:cNvSpPr/>
          <p:nvPr userDrawn="1"/>
        </p:nvSpPr>
        <p:spPr>
          <a:xfrm>
            <a:off x="958" y="168833"/>
            <a:ext cx="5184576"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defRPr/>
            </a:pPr>
            <a:r>
              <a:rPr lang="pt-BR" sz="3300" dirty="0">
                <a:solidFill>
                  <a:srgbClr val="FFFFFF"/>
                </a:solidFill>
                <a:latin typeface="Arial Rounded MT Bold" panose="020F0704030504030204" pitchFamily="34" charset="0"/>
              </a:rPr>
              <a:t>NPS - Promotores</a:t>
            </a:r>
            <a:endParaRPr lang="pt-BR" sz="3000" dirty="0">
              <a:solidFill>
                <a:srgbClr val="FFFFFF"/>
              </a:solidFill>
              <a:latin typeface="Calibri Light" panose="020F0302020204030204" pitchFamily="34" charset="0"/>
              <a:ea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96233934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1_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93CD563-73CB-405D-4543-43981A2D2A7A}"/>
              </a:ext>
            </a:extLst>
          </p:cNvPr>
          <p:cNvSpPr>
            <a:spLocks noGrp="1"/>
          </p:cNvSpPr>
          <p:nvPr>
            <p:ph type="dt" sz="half" idx="10"/>
          </p:nvPr>
        </p:nvSpPr>
        <p:spPr>
          <a:xfrm>
            <a:off x="838604" y="6356351"/>
            <a:ext cx="2743380" cy="365125"/>
          </a:xfrm>
          <a:prstGeom prst="rect">
            <a:avLst/>
          </a:prstGeom>
        </p:spPr>
        <p:txBody>
          <a:bodyPr/>
          <a:lstStyle/>
          <a:p>
            <a:fld id="{4BA926F3-DCE3-43C1-B8E3-A6C3F4563D84}" type="datetimeFigureOut">
              <a:rPr lang="pt-BR" smtClean="0"/>
              <a:t>13/04/2026</a:t>
            </a:fld>
            <a:endParaRPr lang="pt-BR"/>
          </a:p>
        </p:txBody>
      </p:sp>
      <p:sp>
        <p:nvSpPr>
          <p:cNvPr id="3" name="Espaço Reservado para Rodapé 2">
            <a:extLst>
              <a:ext uri="{FF2B5EF4-FFF2-40B4-BE49-F238E27FC236}">
                <a16:creationId xmlns:a16="http://schemas.microsoft.com/office/drawing/2014/main" id="{BF5BF65B-607D-7A16-4707-6807590D7FC5}"/>
              </a:ext>
            </a:extLst>
          </p:cNvPr>
          <p:cNvSpPr>
            <a:spLocks noGrp="1"/>
          </p:cNvSpPr>
          <p:nvPr>
            <p:ph type="ftr" sz="quarter" idx="11"/>
          </p:nvPr>
        </p:nvSpPr>
        <p:spPr>
          <a:xfrm>
            <a:off x="4038914" y="6356351"/>
            <a:ext cx="4114173" cy="365125"/>
          </a:xfrm>
          <a:prstGeom prst="rect">
            <a:avLst/>
          </a:prstGeom>
        </p:spPr>
        <p:txBody>
          <a:bodyPr/>
          <a:lstStyle/>
          <a:p>
            <a:endParaRPr lang="pt-BR"/>
          </a:p>
        </p:txBody>
      </p:sp>
      <p:sp>
        <p:nvSpPr>
          <p:cNvPr id="4" name="Espaço Reservado para Número de Slide 3">
            <a:extLst>
              <a:ext uri="{FF2B5EF4-FFF2-40B4-BE49-F238E27FC236}">
                <a16:creationId xmlns:a16="http://schemas.microsoft.com/office/drawing/2014/main" id="{2FE84FA7-9A6B-72CC-DA0B-B41DBF47367E}"/>
              </a:ext>
            </a:extLst>
          </p:cNvPr>
          <p:cNvSpPr>
            <a:spLocks noGrp="1"/>
          </p:cNvSpPr>
          <p:nvPr>
            <p:ph type="sldNum" sz="quarter" idx="12"/>
          </p:nvPr>
        </p:nvSpPr>
        <p:spPr>
          <a:xfrm>
            <a:off x="8610018" y="6356351"/>
            <a:ext cx="2743379" cy="365125"/>
          </a:xfrm>
          <a:prstGeom prst="rect">
            <a:avLst/>
          </a:prstGeom>
        </p:spPr>
        <p:txBody>
          <a:bodyPr/>
          <a:lstStyle/>
          <a:p>
            <a:fld id="{185DC2B6-A44C-4A11-B191-22BFA3B746B9}" type="slidenum">
              <a:rPr lang="pt-BR" smtClean="0"/>
              <a:t>‹nº›</a:t>
            </a:fld>
            <a:endParaRPr lang="pt-BR"/>
          </a:p>
        </p:txBody>
      </p:sp>
    </p:spTree>
    <p:extLst>
      <p:ext uri="{BB962C8B-B14F-4D97-AF65-F5344CB8AC3E}">
        <p14:creationId xmlns:p14="http://schemas.microsoft.com/office/powerpoint/2010/main" val="41195014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_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914400" y="2130427"/>
            <a:ext cx="10363201" cy="1470025"/>
          </a:xfrm>
          <a:prstGeom prst="rect">
            <a:avLst/>
          </a:prstGeom>
        </p:spPr>
        <p:txBody>
          <a:bodyPr/>
          <a:lstStyle/>
          <a:p>
            <a:r>
              <a:rPr lang="pt-BR"/>
              <a:t>Clique para editar o título mestre</a:t>
            </a:r>
          </a:p>
        </p:txBody>
      </p:sp>
      <p:sp>
        <p:nvSpPr>
          <p:cNvPr id="3" name="Subtítulo 2"/>
          <p:cNvSpPr>
            <a:spLocks noGrp="1"/>
          </p:cNvSpPr>
          <p:nvPr>
            <p:ph type="subTitle" idx="1"/>
          </p:nvPr>
        </p:nvSpPr>
        <p:spPr>
          <a:xfrm>
            <a:off x="1828801" y="38862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a:xfrm>
            <a:off x="609601" y="6356352"/>
            <a:ext cx="2844800" cy="365125"/>
          </a:xfrm>
          <a:prstGeom prst="rect">
            <a:avLst/>
          </a:prstGeom>
        </p:spPr>
        <p:txBody>
          <a:bodyPr/>
          <a:lstStyle/>
          <a:p>
            <a:fld id="{93ABF06A-BCDC-4110-8509-C1FA05F90251}" type="datetimeFigureOut">
              <a:rPr lang="pt-BR" smtClean="0"/>
              <a:t>13/04/2026</a:t>
            </a:fld>
            <a:endParaRPr lang="pt-BR" dirty="0"/>
          </a:p>
        </p:txBody>
      </p:sp>
      <p:sp>
        <p:nvSpPr>
          <p:cNvPr id="5" name="Espaço Reservado para Rodapé 4"/>
          <p:cNvSpPr>
            <a:spLocks noGrp="1"/>
          </p:cNvSpPr>
          <p:nvPr>
            <p:ph type="ftr" sz="quarter" idx="11"/>
          </p:nvPr>
        </p:nvSpPr>
        <p:spPr>
          <a:xfrm>
            <a:off x="4165600" y="6356352"/>
            <a:ext cx="3860801" cy="365125"/>
          </a:xfrm>
          <a:prstGeom prst="rect">
            <a:avLst/>
          </a:prstGeom>
        </p:spPr>
        <p:txBody>
          <a:bodyPr/>
          <a:lstStyle/>
          <a:p>
            <a:endParaRPr lang="pt-BR" dirty="0"/>
          </a:p>
        </p:txBody>
      </p:sp>
      <p:sp>
        <p:nvSpPr>
          <p:cNvPr id="6" name="Espaço Reservado para Número de Slide 5"/>
          <p:cNvSpPr>
            <a:spLocks noGrp="1"/>
          </p:cNvSpPr>
          <p:nvPr>
            <p:ph type="sldNum" sz="quarter" idx="12"/>
          </p:nvPr>
        </p:nvSpPr>
        <p:spPr>
          <a:xfrm>
            <a:off x="8737601" y="6356352"/>
            <a:ext cx="2844800" cy="365125"/>
          </a:xfrm>
          <a:prstGeom prst="rect">
            <a:avLst/>
          </a:prstGeom>
        </p:spPr>
        <p:txBody>
          <a:bodyPr/>
          <a:lstStyle/>
          <a:p>
            <a:fld id="{C666EDD2-4AA7-48CF-AF4F-DA8606C9E10F}" type="slidenum">
              <a:rPr lang="pt-BR" smtClean="0"/>
              <a:t>‹nº›</a:t>
            </a:fld>
            <a:endParaRPr lang="pt-BR" dirty="0"/>
          </a:p>
        </p:txBody>
      </p:sp>
    </p:spTree>
    <p:extLst>
      <p:ext uri="{BB962C8B-B14F-4D97-AF65-F5344CB8AC3E}">
        <p14:creationId xmlns:p14="http://schemas.microsoft.com/office/powerpoint/2010/main" val="7755684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6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134461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5_Título e conteú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979595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B93CD563-73CB-405D-4543-43981A2D2A7A}"/>
              </a:ext>
            </a:extLst>
          </p:cNvPr>
          <p:cNvSpPr>
            <a:spLocks noGrp="1"/>
          </p:cNvSpPr>
          <p:nvPr>
            <p:ph type="dt" sz="half" idx="10"/>
          </p:nvPr>
        </p:nvSpPr>
        <p:spPr>
          <a:xfrm>
            <a:off x="838604" y="6356351"/>
            <a:ext cx="2743380" cy="365125"/>
          </a:xfrm>
          <a:prstGeom prst="rect">
            <a:avLst/>
          </a:prstGeom>
        </p:spPr>
        <p:txBody>
          <a:bodyPr/>
          <a:lstStyle/>
          <a:p>
            <a:fld id="{4BA926F3-DCE3-43C1-B8E3-A6C3F4563D84}" type="datetimeFigureOut">
              <a:rPr lang="pt-BR" smtClean="0"/>
              <a:t>13/04/2026</a:t>
            </a:fld>
            <a:endParaRPr lang="pt-BR"/>
          </a:p>
        </p:txBody>
      </p:sp>
      <p:sp>
        <p:nvSpPr>
          <p:cNvPr id="3" name="Espaço Reservado para Rodapé 2">
            <a:extLst>
              <a:ext uri="{FF2B5EF4-FFF2-40B4-BE49-F238E27FC236}">
                <a16:creationId xmlns:a16="http://schemas.microsoft.com/office/drawing/2014/main" id="{BF5BF65B-607D-7A16-4707-6807590D7FC5}"/>
              </a:ext>
            </a:extLst>
          </p:cNvPr>
          <p:cNvSpPr>
            <a:spLocks noGrp="1"/>
          </p:cNvSpPr>
          <p:nvPr>
            <p:ph type="ftr" sz="quarter" idx="11"/>
          </p:nvPr>
        </p:nvSpPr>
        <p:spPr>
          <a:xfrm>
            <a:off x="4038914" y="6356351"/>
            <a:ext cx="4114173" cy="365125"/>
          </a:xfrm>
          <a:prstGeom prst="rect">
            <a:avLst/>
          </a:prstGeom>
        </p:spPr>
        <p:txBody>
          <a:bodyPr/>
          <a:lstStyle/>
          <a:p>
            <a:endParaRPr lang="pt-BR"/>
          </a:p>
        </p:txBody>
      </p:sp>
      <p:sp>
        <p:nvSpPr>
          <p:cNvPr id="4" name="Espaço Reservado para Número de Slide 3">
            <a:extLst>
              <a:ext uri="{FF2B5EF4-FFF2-40B4-BE49-F238E27FC236}">
                <a16:creationId xmlns:a16="http://schemas.microsoft.com/office/drawing/2014/main" id="{2FE84FA7-9A6B-72CC-DA0B-B41DBF47367E}"/>
              </a:ext>
            </a:extLst>
          </p:cNvPr>
          <p:cNvSpPr>
            <a:spLocks noGrp="1"/>
          </p:cNvSpPr>
          <p:nvPr>
            <p:ph type="sldNum" sz="quarter" idx="12"/>
          </p:nvPr>
        </p:nvSpPr>
        <p:spPr>
          <a:xfrm>
            <a:off x="8610018" y="6356351"/>
            <a:ext cx="2743379" cy="365125"/>
          </a:xfrm>
          <a:prstGeom prst="rect">
            <a:avLst/>
          </a:prstGeom>
        </p:spPr>
        <p:txBody>
          <a:bodyPr/>
          <a:lstStyle/>
          <a:p>
            <a:fld id="{185DC2B6-A44C-4A11-B191-22BFA3B746B9}" type="slidenum">
              <a:rPr lang="pt-BR" smtClean="0"/>
              <a:t>‹nº›</a:t>
            </a:fld>
            <a:endParaRPr lang="pt-BR"/>
          </a:p>
        </p:txBody>
      </p:sp>
    </p:spTree>
    <p:extLst>
      <p:ext uri="{BB962C8B-B14F-4D97-AF65-F5344CB8AC3E}">
        <p14:creationId xmlns:p14="http://schemas.microsoft.com/office/powerpoint/2010/main" val="104921339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9" Type="http://schemas.openxmlformats.org/officeDocument/2006/relationships/theme" Target="../theme/theme2.xml"/><Relationship Id="rId21" Type="http://schemas.openxmlformats.org/officeDocument/2006/relationships/slideLayout" Target="../slideLayouts/slideLayout56.xml"/><Relationship Id="rId34" Type="http://schemas.openxmlformats.org/officeDocument/2006/relationships/slideLayout" Target="../slideLayouts/slideLayout69.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33" Type="http://schemas.openxmlformats.org/officeDocument/2006/relationships/slideLayout" Target="../slideLayouts/slideLayout68.xml"/><Relationship Id="rId38" Type="http://schemas.openxmlformats.org/officeDocument/2006/relationships/slideLayout" Target="../slideLayouts/slideLayout73.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32" Type="http://schemas.openxmlformats.org/officeDocument/2006/relationships/slideLayout" Target="../slideLayouts/slideLayout67.xml"/><Relationship Id="rId37" Type="http://schemas.openxmlformats.org/officeDocument/2006/relationships/slideLayout" Target="../slideLayouts/slideLayout72.xml"/><Relationship Id="rId40" Type="http://schemas.openxmlformats.org/officeDocument/2006/relationships/image" Target="../media/image2.png"/><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36" Type="http://schemas.openxmlformats.org/officeDocument/2006/relationships/slideLayout" Target="../slideLayouts/slideLayout71.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31" Type="http://schemas.openxmlformats.org/officeDocument/2006/relationships/slideLayout" Target="../slideLayouts/slideLayout66.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slideLayout" Target="../slideLayouts/slideLayout65.xml"/><Relationship Id="rId35" Type="http://schemas.openxmlformats.org/officeDocument/2006/relationships/slideLayout" Target="../slideLayouts/slideLayout70.xml"/><Relationship Id="rId8" Type="http://schemas.openxmlformats.org/officeDocument/2006/relationships/slideLayout" Target="../slideLayouts/slideLayout43.xml"/><Relationship Id="rId3"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AutoShape 2" descr="Resultado de imagem para petros petrobras logo"/>
          <p:cNvSpPr>
            <a:spLocks noChangeAspect="1" noChangeArrowheads="1"/>
          </p:cNvSpPr>
          <p:nvPr userDrawn="1"/>
        </p:nvSpPr>
        <p:spPr bwMode="auto">
          <a:xfrm>
            <a:off x="175605" y="-144463"/>
            <a:ext cx="344042"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sz="2000" dirty="0"/>
          </a:p>
        </p:txBody>
      </p:sp>
      <p:sp>
        <p:nvSpPr>
          <p:cNvPr id="8" name="Retângulo de cantos arredondados 13">
            <a:extLst>
              <a:ext uri="{FF2B5EF4-FFF2-40B4-BE49-F238E27FC236}">
                <a16:creationId xmlns:a16="http://schemas.microsoft.com/office/drawing/2014/main" id="{6B1AD6DA-0B90-4E48-0534-8F937944B1D8}"/>
              </a:ext>
            </a:extLst>
          </p:cNvPr>
          <p:cNvSpPr/>
          <p:nvPr userDrawn="1"/>
        </p:nvSpPr>
        <p:spPr>
          <a:xfrm>
            <a:off x="-243752" y="168833"/>
            <a:ext cx="593335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589" dirty="0">
              <a:latin typeface="Myriad Pro" panose="020B0503030403020204" pitchFamily="34" charset="0"/>
            </a:endParaRPr>
          </a:p>
        </p:txBody>
      </p:sp>
      <p:sp>
        <p:nvSpPr>
          <p:cNvPr id="11" name="Retângulo 10">
            <a:extLst>
              <a:ext uri="{FF2B5EF4-FFF2-40B4-BE49-F238E27FC236}">
                <a16:creationId xmlns:a16="http://schemas.microsoft.com/office/drawing/2014/main" id="{3BA77106-E2C5-B0C4-FCF1-AEB4CFBD6F38}"/>
              </a:ext>
            </a:extLst>
          </p:cNvPr>
          <p:cNvSpPr/>
          <p:nvPr userDrawn="1"/>
        </p:nvSpPr>
        <p:spPr>
          <a:xfrm>
            <a:off x="-343958" y="160339"/>
            <a:ext cx="344042" cy="726193"/>
          </a:xfrm>
          <a:prstGeom prst="rect">
            <a:avLst/>
          </a:prstGeom>
          <a:solidFill>
            <a:srgbClr val="EEEB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000"/>
          </a:p>
        </p:txBody>
      </p:sp>
      <p:cxnSp>
        <p:nvCxnSpPr>
          <p:cNvPr id="6" name="Conector reto 5">
            <a:extLst>
              <a:ext uri="{FF2B5EF4-FFF2-40B4-BE49-F238E27FC236}">
                <a16:creationId xmlns:a16="http://schemas.microsoft.com/office/drawing/2014/main" id="{F62780E2-9859-24F1-2F40-50A65A311B58}"/>
              </a:ext>
            </a:extLst>
          </p:cNvPr>
          <p:cNvCxnSpPr>
            <a:cxnSpLocks/>
          </p:cNvCxnSpPr>
          <p:nvPr userDrawn="1"/>
        </p:nvCxnSpPr>
        <p:spPr>
          <a:xfrm>
            <a:off x="0" y="6741368"/>
            <a:ext cx="1129784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Imagem 6">
            <a:extLst>
              <a:ext uri="{FF2B5EF4-FFF2-40B4-BE49-F238E27FC236}">
                <a16:creationId xmlns:a16="http://schemas.microsoft.com/office/drawing/2014/main" id="{71834190-FAAB-9B69-B333-A3EF3CFD3BEC}"/>
              </a:ext>
            </a:extLst>
          </p:cNvPr>
          <p:cNvPicPr>
            <a:picLocks noChangeAspect="1"/>
          </p:cNvPicPr>
          <p:nvPr userDrawn="1"/>
        </p:nvPicPr>
        <p:blipFill>
          <a:blip r:embed="rId37" cstate="print">
            <a:extLst>
              <a:ext uri="{28A0092B-C50C-407E-A947-70E740481C1C}">
                <a14:useLocalDpi xmlns:a14="http://schemas.microsoft.com/office/drawing/2010/main" val="0"/>
              </a:ext>
            </a:extLst>
          </a:blip>
          <a:stretch>
            <a:fillRect/>
          </a:stretch>
        </p:blipFill>
        <p:spPr>
          <a:xfrm>
            <a:off x="11178243" y="6031958"/>
            <a:ext cx="932393" cy="826042"/>
          </a:xfrm>
          <a:prstGeom prst="rect">
            <a:avLst/>
          </a:prstGeom>
        </p:spPr>
      </p:pic>
      <p:pic>
        <p:nvPicPr>
          <p:cNvPr id="3" name="Picture 6" descr="Uniodonto Campinas">
            <a:extLst>
              <a:ext uri="{FF2B5EF4-FFF2-40B4-BE49-F238E27FC236}">
                <a16:creationId xmlns:a16="http://schemas.microsoft.com/office/drawing/2014/main" id="{0E1E85C1-FE29-686A-2005-841DDF1C715A}"/>
              </a:ext>
            </a:extLst>
          </p:cNvPr>
          <p:cNvPicPr>
            <a:picLocks noChangeAspect="1" noChangeArrowheads="1"/>
          </p:cNvPicPr>
          <p:nvPr userDrawn="1"/>
        </p:nvPicPr>
        <p:blipFill>
          <a:blip r:embed="rId38">
            <a:extLst>
              <a:ext uri="{28A0092B-C50C-407E-A947-70E740481C1C}">
                <a14:useLocalDpi xmlns:a14="http://schemas.microsoft.com/office/drawing/2010/main" val="0"/>
              </a:ext>
            </a:extLst>
          </a:blip>
          <a:srcRect/>
          <a:stretch>
            <a:fillRect/>
          </a:stretch>
        </p:blipFill>
        <p:spPr bwMode="auto">
          <a:xfrm>
            <a:off x="9340439" y="310532"/>
            <a:ext cx="2304000" cy="5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821733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5" r:id="rId23"/>
    <p:sldLayoutId id="2147483756" r:id="rId24"/>
    <p:sldLayoutId id="2147483757" r:id="rId25"/>
    <p:sldLayoutId id="2147483758" r:id="rId26"/>
    <p:sldLayoutId id="2147483759" r:id="rId27"/>
    <p:sldLayoutId id="2147483760" r:id="rId28"/>
    <p:sldLayoutId id="2147483761" r:id="rId29"/>
    <p:sldLayoutId id="2147483762" r:id="rId30"/>
    <p:sldLayoutId id="2147483763" r:id="rId31"/>
    <p:sldLayoutId id="2147483764" r:id="rId32"/>
    <p:sldLayoutId id="2147483765" r:id="rId33"/>
    <p:sldLayoutId id="2147483766" r:id="rId34"/>
    <p:sldLayoutId id="2147483684" r:id="rId35"/>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4" name="Conector reto 3">
            <a:extLst>
              <a:ext uri="{FF2B5EF4-FFF2-40B4-BE49-F238E27FC236}">
                <a16:creationId xmlns:a16="http://schemas.microsoft.com/office/drawing/2014/main" id="{0B2996A8-B4D5-4E7B-AC48-283BBD3A9A7B}"/>
              </a:ext>
            </a:extLst>
          </p:cNvPr>
          <p:cNvCxnSpPr/>
          <p:nvPr userDrawn="1"/>
        </p:nvCxnSpPr>
        <p:spPr>
          <a:xfrm>
            <a:off x="0" y="6845536"/>
            <a:ext cx="12192000" cy="12464"/>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 name="AutoShape 2" descr="Resultado de imagem para petros petrobras logo"/>
          <p:cNvSpPr>
            <a:spLocks noChangeAspect="1" noChangeArrowheads="1"/>
          </p:cNvSpPr>
          <p:nvPr userDrawn="1"/>
        </p:nvSpPr>
        <p:spPr bwMode="auto">
          <a:xfrm>
            <a:off x="175605" y="-144463"/>
            <a:ext cx="344042"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sz="2000" dirty="0"/>
          </a:p>
        </p:txBody>
      </p:sp>
      <p:sp>
        <p:nvSpPr>
          <p:cNvPr id="8" name="Retângulo de cantos arredondados 13">
            <a:extLst>
              <a:ext uri="{FF2B5EF4-FFF2-40B4-BE49-F238E27FC236}">
                <a16:creationId xmlns:a16="http://schemas.microsoft.com/office/drawing/2014/main" id="{6B1AD6DA-0B90-4E48-0534-8F937944B1D8}"/>
              </a:ext>
            </a:extLst>
          </p:cNvPr>
          <p:cNvSpPr/>
          <p:nvPr userDrawn="1"/>
        </p:nvSpPr>
        <p:spPr>
          <a:xfrm>
            <a:off x="-243752" y="168833"/>
            <a:ext cx="5933358" cy="717699"/>
          </a:xfrm>
          <a:prstGeom prst="roundRect">
            <a:avLst/>
          </a:prstGeom>
          <a:solidFill>
            <a:srgbClr val="A1A1A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2589" dirty="0">
              <a:latin typeface="Myriad Pro" panose="020B0503030403020204" pitchFamily="34" charset="0"/>
            </a:endParaRPr>
          </a:p>
        </p:txBody>
      </p:sp>
      <p:sp>
        <p:nvSpPr>
          <p:cNvPr id="11" name="Retângulo 10">
            <a:extLst>
              <a:ext uri="{FF2B5EF4-FFF2-40B4-BE49-F238E27FC236}">
                <a16:creationId xmlns:a16="http://schemas.microsoft.com/office/drawing/2014/main" id="{3BA77106-E2C5-B0C4-FCF1-AEB4CFBD6F38}"/>
              </a:ext>
            </a:extLst>
          </p:cNvPr>
          <p:cNvSpPr/>
          <p:nvPr userDrawn="1"/>
        </p:nvSpPr>
        <p:spPr>
          <a:xfrm>
            <a:off x="-343958" y="160339"/>
            <a:ext cx="344042" cy="726193"/>
          </a:xfrm>
          <a:prstGeom prst="rect">
            <a:avLst/>
          </a:prstGeom>
          <a:solidFill>
            <a:srgbClr val="EEEB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2000"/>
          </a:p>
        </p:txBody>
      </p:sp>
      <p:pic>
        <p:nvPicPr>
          <p:cNvPr id="5" name="Picture 6" descr="Uniodonto Campinas">
            <a:extLst>
              <a:ext uri="{FF2B5EF4-FFF2-40B4-BE49-F238E27FC236}">
                <a16:creationId xmlns:a16="http://schemas.microsoft.com/office/drawing/2014/main" id="{147F417E-26F8-6848-3C10-23188F333D94}"/>
              </a:ext>
            </a:extLst>
          </p:cNvPr>
          <p:cNvPicPr>
            <a:picLocks noChangeAspect="1" noChangeArrowheads="1"/>
          </p:cNvPicPr>
          <p:nvPr userDrawn="1"/>
        </p:nvPicPr>
        <p:blipFill>
          <a:blip r:embed="rId40">
            <a:extLst>
              <a:ext uri="{28A0092B-C50C-407E-A947-70E740481C1C}">
                <a14:useLocalDpi xmlns:a14="http://schemas.microsoft.com/office/drawing/2010/main" val="0"/>
              </a:ext>
            </a:extLst>
          </a:blip>
          <a:srcRect/>
          <a:stretch>
            <a:fillRect/>
          </a:stretch>
        </p:blipFill>
        <p:spPr bwMode="auto">
          <a:xfrm>
            <a:off x="9340439" y="310532"/>
            <a:ext cx="2304000" cy="57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09376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 id="2147483721" r:id="rId23"/>
    <p:sldLayoutId id="2147483722" r:id="rId24"/>
    <p:sldLayoutId id="2147483723" r:id="rId25"/>
    <p:sldLayoutId id="2147483724" r:id="rId26"/>
    <p:sldLayoutId id="2147483725" r:id="rId27"/>
    <p:sldLayoutId id="2147483726" r:id="rId28"/>
    <p:sldLayoutId id="2147483727" r:id="rId29"/>
    <p:sldLayoutId id="2147483728" r:id="rId30"/>
    <p:sldLayoutId id="2147483729" r:id="rId31"/>
    <p:sldLayoutId id="2147483730" r:id="rId32"/>
    <p:sldLayoutId id="2147483731" r:id="rId33"/>
    <p:sldLayoutId id="2147483732" r:id="rId34"/>
    <p:sldLayoutId id="2147483733" r:id="rId35"/>
    <p:sldLayoutId id="2147483734" r:id="rId36"/>
    <p:sldLayoutId id="2147483698" r:id="rId37"/>
    <p:sldLayoutId id="2147483699" r:id="rId38"/>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sv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chart" Target="../charts/chart1.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43.xml"/><Relationship Id="rId4" Type="http://schemas.openxmlformats.org/officeDocument/2006/relationships/chart" Target="../charts/char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44.xml"/><Relationship Id="rId4" Type="http://schemas.openxmlformats.org/officeDocument/2006/relationships/chart" Target="../charts/char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45.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image" Target="../media/image20.svg"/><Relationship Id="rId7"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46.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image" Target="../media/image20.svg"/><Relationship Id="rId7"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47.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chart" Target="../charts/chart8.xml"/></Relationships>
</file>

<file path=ppt/slides/_rels/slide21.xml.rels><?xml version="1.0" encoding="UTF-8" standalone="yes"?>
<Relationships xmlns="http://schemas.openxmlformats.org/package/2006/relationships"><Relationship Id="rId8" Type="http://schemas.openxmlformats.org/officeDocument/2006/relationships/chart" Target="../charts/chart11.xml"/><Relationship Id="rId3" Type="http://schemas.openxmlformats.org/officeDocument/2006/relationships/image" Target="../media/image20.svg"/><Relationship Id="rId7"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48.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chart" Target="../charts/char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49.xml"/><Relationship Id="rId4" Type="http://schemas.openxmlformats.org/officeDocument/2006/relationships/chart" Target="../charts/chart12.xml"/></Relationships>
</file>

<file path=ppt/slides/_rels/slide23.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image" Target="../media/image20.svg"/><Relationship Id="rId7"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50.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chart" Target="../charts/chart13.xml"/></Relationships>
</file>

<file path=ppt/slides/_rels/slide24.xml.rels><?xml version="1.0" encoding="UTF-8" standalone="yes"?>
<Relationships xmlns="http://schemas.openxmlformats.org/package/2006/relationships"><Relationship Id="rId8" Type="http://schemas.openxmlformats.org/officeDocument/2006/relationships/chart" Target="../charts/chart16.xml"/><Relationship Id="rId3" Type="http://schemas.openxmlformats.org/officeDocument/2006/relationships/image" Target="../media/image20.svg"/><Relationship Id="rId7"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51.xml"/><Relationship Id="rId6" Type="http://schemas.openxmlformats.org/officeDocument/2006/relationships/image" Target="../media/image18.png"/><Relationship Id="rId5" Type="http://schemas.openxmlformats.org/officeDocument/2006/relationships/image" Target="../media/image21.png"/><Relationship Id="rId4" Type="http://schemas.openxmlformats.org/officeDocument/2006/relationships/chart" Target="../charts/char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52.xml"/><Relationship Id="rId4" Type="http://schemas.openxmlformats.org/officeDocument/2006/relationships/chart" Target="../charts/char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DE782-FE5A-955E-6492-58292C25B380}"/>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159D919F-681F-AF02-27FA-1EC28CEFF744}"/>
              </a:ext>
            </a:extLst>
          </p:cNvPr>
          <p:cNvPicPr>
            <a:picLocks noChangeAspect="1"/>
          </p:cNvPicPr>
          <p:nvPr/>
        </p:nvPicPr>
        <p:blipFill>
          <a:blip r:embed="rId2"/>
          <a:stretch>
            <a:fillRect/>
          </a:stretch>
        </p:blipFill>
        <p:spPr>
          <a:xfrm>
            <a:off x="-24680" y="0"/>
            <a:ext cx="10047685" cy="6685344"/>
          </a:xfrm>
          <a:prstGeom prst="rect">
            <a:avLst/>
          </a:prstGeom>
        </p:spPr>
      </p:pic>
      <p:sp>
        <p:nvSpPr>
          <p:cNvPr id="3" name="Retângulo de cantos arredondados 13">
            <a:extLst>
              <a:ext uri="{FF2B5EF4-FFF2-40B4-BE49-F238E27FC236}">
                <a16:creationId xmlns:a16="http://schemas.microsoft.com/office/drawing/2014/main" id="{7A6BDA57-C53E-A195-B02C-7561D0B2A90F}"/>
              </a:ext>
            </a:extLst>
          </p:cNvPr>
          <p:cNvSpPr/>
          <p:nvPr/>
        </p:nvSpPr>
        <p:spPr>
          <a:xfrm>
            <a:off x="4201145" y="4509120"/>
            <a:ext cx="6071319" cy="1866954"/>
          </a:xfrm>
          <a:prstGeom prst="roundRect">
            <a:avLst/>
          </a:prstGeom>
          <a:solidFill>
            <a:srgbClr val="00B2A8">
              <a:alpha val="46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pt-BR" sz="3544" dirty="0">
                <a:solidFill>
                  <a:schemeClr val="bg1"/>
                </a:solidFill>
                <a:latin typeface="Arial Rounded MT Bold" panose="020F0704030504030204" pitchFamily="34" charset="0"/>
              </a:rPr>
              <a:t>Pesquisa de Satisfação com Beneficiários 2026</a:t>
            </a:r>
          </a:p>
          <a:p>
            <a:pPr algn="ctr" fontAlgn="base">
              <a:spcBef>
                <a:spcPct val="0"/>
              </a:spcBef>
              <a:spcAft>
                <a:spcPct val="0"/>
              </a:spcAft>
            </a:pPr>
            <a:r>
              <a:rPr lang="pt-BR" sz="2658" dirty="0">
                <a:solidFill>
                  <a:schemeClr val="bg1"/>
                </a:solidFill>
                <a:latin typeface="Calibri" panose="020F0502020204030204" pitchFamily="34" charset="0"/>
                <a:ea typeface="Calibri" panose="020F0502020204030204" pitchFamily="34" charset="0"/>
                <a:cs typeface="Calibri" panose="020F0502020204030204" pitchFamily="34" charset="0"/>
              </a:rPr>
              <a:t>ANO BASE 2025</a:t>
            </a:r>
          </a:p>
        </p:txBody>
      </p:sp>
      <p:pic>
        <p:nvPicPr>
          <p:cNvPr id="11" name="Imagem 10">
            <a:extLst>
              <a:ext uri="{FF2B5EF4-FFF2-40B4-BE49-F238E27FC236}">
                <a16:creationId xmlns:a16="http://schemas.microsoft.com/office/drawing/2014/main" id="{4514BF0D-A71B-A3BE-A057-91D6ACF35F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616" y="5460724"/>
            <a:ext cx="1213129" cy="1196748"/>
          </a:xfrm>
          <a:prstGeom prst="rect">
            <a:avLst/>
          </a:prstGeom>
        </p:spPr>
      </p:pic>
      <p:sp>
        <p:nvSpPr>
          <p:cNvPr id="7" name="Retângulo de cantos arredondados 13">
            <a:extLst>
              <a:ext uri="{FF2B5EF4-FFF2-40B4-BE49-F238E27FC236}">
                <a16:creationId xmlns:a16="http://schemas.microsoft.com/office/drawing/2014/main" id="{EEB964A5-BBC6-3FE1-2174-C9EE6611EAFD}"/>
              </a:ext>
            </a:extLst>
          </p:cNvPr>
          <p:cNvSpPr/>
          <p:nvPr/>
        </p:nvSpPr>
        <p:spPr>
          <a:xfrm>
            <a:off x="4201145" y="4509120"/>
            <a:ext cx="6071319" cy="1866954"/>
          </a:xfrm>
          <a:prstGeom prst="roundRect">
            <a:avLst/>
          </a:prstGeom>
          <a:solidFill>
            <a:srgbClr val="810F57">
              <a:alpha val="6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pt-BR" sz="3544" dirty="0">
                <a:solidFill>
                  <a:schemeClr val="bg1"/>
                </a:solidFill>
                <a:latin typeface="Arial Rounded MT Bold" panose="020F0704030504030204" pitchFamily="34" charset="0"/>
              </a:rPr>
              <a:t>Pesquisa de Satisfação com Beneficiários 2026</a:t>
            </a:r>
          </a:p>
          <a:p>
            <a:pPr algn="ctr" fontAlgn="base">
              <a:spcBef>
                <a:spcPct val="0"/>
              </a:spcBef>
              <a:spcAft>
                <a:spcPct val="0"/>
              </a:spcAft>
            </a:pPr>
            <a:r>
              <a:rPr lang="pt-BR" sz="2658" dirty="0">
                <a:solidFill>
                  <a:schemeClr val="bg1"/>
                </a:solidFill>
                <a:latin typeface="Calibri" panose="020F0502020204030204" pitchFamily="34" charset="0"/>
                <a:ea typeface="Calibri" panose="020F0502020204030204" pitchFamily="34" charset="0"/>
                <a:cs typeface="Calibri" panose="020F0502020204030204" pitchFamily="34" charset="0"/>
              </a:rPr>
              <a:t>ANO BASE 2025</a:t>
            </a:r>
          </a:p>
        </p:txBody>
      </p:sp>
      <p:pic>
        <p:nvPicPr>
          <p:cNvPr id="8" name="Imagem 7">
            <a:extLst>
              <a:ext uri="{FF2B5EF4-FFF2-40B4-BE49-F238E27FC236}">
                <a16:creationId xmlns:a16="http://schemas.microsoft.com/office/drawing/2014/main" id="{CC1FD0CD-9236-6E24-3E47-94D67523FE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616" y="5460724"/>
            <a:ext cx="1213129" cy="1196748"/>
          </a:xfrm>
          <a:prstGeom prst="rect">
            <a:avLst/>
          </a:prstGeom>
        </p:spPr>
      </p:pic>
      <p:sp>
        <p:nvSpPr>
          <p:cNvPr id="13" name="Retângulo 12">
            <a:extLst>
              <a:ext uri="{FF2B5EF4-FFF2-40B4-BE49-F238E27FC236}">
                <a16:creationId xmlns:a16="http://schemas.microsoft.com/office/drawing/2014/main" id="{11BE2799-AAD9-D9E8-2E19-31138ECB30D0}"/>
              </a:ext>
            </a:extLst>
          </p:cNvPr>
          <p:cNvSpPr/>
          <p:nvPr/>
        </p:nvSpPr>
        <p:spPr>
          <a:xfrm>
            <a:off x="10023005" y="0"/>
            <a:ext cx="2168995"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9" name="Conector reto 18">
            <a:extLst>
              <a:ext uri="{FF2B5EF4-FFF2-40B4-BE49-F238E27FC236}">
                <a16:creationId xmlns:a16="http://schemas.microsoft.com/office/drawing/2014/main" id="{FBBF0632-A09A-D52B-8A95-44DB4DC89EC6}"/>
              </a:ext>
            </a:extLst>
          </p:cNvPr>
          <p:cNvCxnSpPr>
            <a:cxnSpLocks/>
          </p:cNvCxnSpPr>
          <p:nvPr/>
        </p:nvCxnSpPr>
        <p:spPr>
          <a:xfrm>
            <a:off x="10023005" y="6741368"/>
            <a:ext cx="2168995" cy="0"/>
          </a:xfrm>
          <a:prstGeom prst="line">
            <a:avLst/>
          </a:prstGeom>
          <a:ln w="57150">
            <a:solidFill>
              <a:srgbClr val="810F57"/>
            </a:solidFill>
          </a:ln>
        </p:spPr>
        <p:style>
          <a:lnRef idx="1">
            <a:schemeClr val="accent1"/>
          </a:lnRef>
          <a:fillRef idx="0">
            <a:schemeClr val="accent1"/>
          </a:fillRef>
          <a:effectRef idx="0">
            <a:schemeClr val="accent1"/>
          </a:effectRef>
          <a:fontRef idx="minor">
            <a:schemeClr val="tx1"/>
          </a:fontRef>
        </p:style>
      </p:cxnSp>
      <p:pic>
        <p:nvPicPr>
          <p:cNvPr id="1030" name="Picture 6" descr="Uniodonto Campinas">
            <a:extLst>
              <a:ext uri="{FF2B5EF4-FFF2-40B4-BE49-F238E27FC236}">
                <a16:creationId xmlns:a16="http://schemas.microsoft.com/office/drawing/2014/main" id="{1A63B22A-F6C1-E979-02AD-36677F938A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2264" y="260648"/>
            <a:ext cx="2880000"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9438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2B7845D-AEDC-6CF5-5CB6-C7B8915C93D4}"/>
              </a:ext>
            </a:extLst>
          </p:cNvPr>
          <p:cNvSpPr txBox="1"/>
          <p:nvPr/>
        </p:nvSpPr>
        <p:spPr>
          <a:xfrm>
            <a:off x="0" y="1079445"/>
            <a:ext cx="12192000" cy="1785104"/>
          </a:xfrm>
          <a:prstGeom prst="rect">
            <a:avLst/>
          </a:prstGeom>
          <a:noFill/>
        </p:spPr>
        <p:txBody>
          <a:bodyPr wrap="square">
            <a:spAutoFit/>
          </a:bodyPr>
          <a:lstStyle/>
          <a:p>
            <a:pPr algn="just">
              <a:buClr>
                <a:schemeClr val="tx1">
                  <a:lumMod val="50000"/>
                  <a:lumOff val="50000"/>
                </a:schemeClr>
              </a:buClr>
            </a:pPr>
            <a:r>
              <a:rPr lang="pt-BR" sz="14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Objetivo Geral: </a:t>
            </a:r>
          </a:p>
          <a:p>
            <a:pPr algn="just">
              <a:buClr>
                <a:schemeClr val="tx1">
                  <a:lumMod val="50000"/>
                  <a:lumOff val="50000"/>
                </a:schemeClr>
              </a:buClr>
            </a:pPr>
            <a:endParaRPr lang="pt-BR" sz="5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endParaRPr>
          </a:p>
          <a:p>
            <a:pPr>
              <a:buClr>
                <a:schemeClr val="tx1">
                  <a:lumMod val="50000"/>
                  <a:lumOff val="50000"/>
                </a:schemeClr>
              </a:buClr>
            </a:pPr>
            <a:r>
              <a:rPr lang="pt-BR" sz="1200"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Mensurar a satisfação do beneficiário com o serviço prestado pela operadora.</a:t>
            </a:r>
          </a:p>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endParaRPr>
          </a:p>
          <a:p>
            <a:pPr algn="just">
              <a:buClr>
                <a:schemeClr val="tx1">
                  <a:lumMod val="50000"/>
                  <a:lumOff val="50000"/>
                </a:schemeClr>
              </a:buClr>
            </a:pPr>
            <a:r>
              <a:rPr lang="pt-BR" sz="14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Objetivo Específico:</a:t>
            </a:r>
          </a:p>
          <a:p>
            <a:pPr algn="just">
              <a:buClr>
                <a:schemeClr val="tx1">
                  <a:lumMod val="50000"/>
                  <a:lumOff val="50000"/>
                </a:schemeClr>
              </a:buClr>
            </a:pPr>
            <a:endParaRPr lang="pt-BR" sz="5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endParaRPr>
          </a:p>
          <a:p>
            <a:pPr algn="just">
              <a:buClr>
                <a:schemeClr val="tx1">
                  <a:lumMod val="50000"/>
                  <a:lumOff val="50000"/>
                </a:schemeClr>
              </a:buClr>
            </a:pPr>
            <a:r>
              <a:rPr lang="pt-BR" sz="1200"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A adoção da Pesquisa de Satisfação de Beneficiários de Planos Odontológicos como um dos componentes para o Programa de Qualificação Operadoras - PQO e tem como objetivo aumentar a participação do beneficiário na avaliação da qualidade dos serviços oferecidos pelas operadoras de planos de assistência à saúde.</a:t>
            </a:r>
          </a:p>
          <a:p>
            <a:pPr algn="just">
              <a:buClr>
                <a:schemeClr val="tx1">
                  <a:lumMod val="50000"/>
                  <a:lumOff val="50000"/>
                </a:schemeClr>
              </a:buClr>
            </a:pPr>
            <a:r>
              <a:rPr lang="pt-BR" sz="1200"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Os resultados da pesquisa aportam insumos para aprimorar as ações de melhoria contínua da qualidade da assistência à saúde por parte das operadoras, além de trazer subsídios para as ações regulatórias por parte da Agência Nacional de Saúde Suplementar - ANS.</a:t>
            </a:r>
          </a:p>
        </p:txBody>
      </p:sp>
      <p:sp>
        <p:nvSpPr>
          <p:cNvPr id="5" name="CaixaDeTexto 4">
            <a:extLst>
              <a:ext uri="{FF2B5EF4-FFF2-40B4-BE49-F238E27FC236}">
                <a16:creationId xmlns:a16="http://schemas.microsoft.com/office/drawing/2014/main" id="{51F1D492-8097-85E3-5607-7620D41F0102}"/>
              </a:ext>
            </a:extLst>
          </p:cNvPr>
          <p:cNvSpPr txBox="1"/>
          <p:nvPr/>
        </p:nvSpPr>
        <p:spPr>
          <a:xfrm>
            <a:off x="189977" y="3361324"/>
            <a:ext cx="5568700" cy="2307600"/>
          </a:xfrm>
          <a:prstGeom prst="rect">
            <a:avLst/>
          </a:prstGeom>
          <a:solidFill>
            <a:schemeClr val="bg1">
              <a:lumMod val="95000"/>
            </a:schemeClr>
          </a:solidFill>
        </p:spPr>
        <p:txBody>
          <a:bodyPr wrap="square">
            <a:spAutoFit/>
          </a:bodyPr>
          <a:lstStyle/>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endParaRPr>
          </a:p>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endParaRPr>
          </a:p>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endParaRPr>
          </a:p>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endParaRPr>
          </a:p>
          <a:p>
            <a:pPr algn="just">
              <a:buClr>
                <a:schemeClr val="tx1">
                  <a:lumMod val="50000"/>
                  <a:lumOff val="50000"/>
                </a:schemeClr>
              </a:buClr>
            </a:pPr>
            <a:r>
              <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Razão Social da Operadora</a:t>
            </a:r>
            <a:r>
              <a:rPr lang="pt-BR" sz="1200"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 UNIODONTO DE CAMPINAS COOPERATIVA ODONTOLÓG., </a:t>
            </a:r>
            <a:r>
              <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registro ANS número </a:t>
            </a:r>
            <a:r>
              <a:rPr lang="pt-BR" sz="1200"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350494</a:t>
            </a:r>
          </a:p>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endParaRPr>
          </a:p>
          <a:p>
            <a:pPr algn="just">
              <a:lnSpc>
                <a:spcPct val="107000"/>
              </a:lnSpc>
              <a:spcAft>
                <a:spcPts val="800"/>
              </a:spcAft>
              <a:buClr>
                <a:schemeClr val="tx1">
                  <a:lumMod val="50000"/>
                  <a:lumOff val="50000"/>
                </a:schemeClr>
              </a:buClr>
              <a:tabLst>
                <a:tab pos="457200" algn="l"/>
              </a:tabLst>
            </a:pPr>
            <a:r>
              <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Execução:  </a:t>
            </a:r>
            <a:r>
              <a:rPr lang="pt-BR" sz="1200"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Instituto IBRC de Qualidade e Pesquisa Ltda </a:t>
            </a:r>
          </a:p>
          <a:p>
            <a:pPr algn="just">
              <a:lnSpc>
                <a:spcPct val="107000"/>
              </a:lnSpc>
              <a:spcAft>
                <a:spcPts val="800"/>
              </a:spcAft>
              <a:buClr>
                <a:schemeClr val="tx1">
                  <a:lumMod val="50000"/>
                  <a:lumOff val="50000"/>
                </a:schemeClr>
              </a:buClr>
              <a:tabLst>
                <a:tab pos="457200" algn="l"/>
              </a:tabLst>
            </a:pPr>
            <a:r>
              <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Responsável Técnico: </a:t>
            </a:r>
            <a:r>
              <a:rPr lang="pt-BR" sz="1200"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Adriana Aparecida Marçal - CONRE3 – 10524</a:t>
            </a:r>
          </a:p>
          <a:p>
            <a:pPr algn="just">
              <a:lnSpc>
                <a:spcPct val="107000"/>
              </a:lnSpc>
              <a:spcAft>
                <a:spcPts val="800"/>
              </a:spcAft>
              <a:buClr>
                <a:schemeClr val="tx1">
                  <a:lumMod val="50000"/>
                  <a:lumOff val="50000"/>
                </a:schemeClr>
              </a:buClr>
              <a:tabLst>
                <a:tab pos="457200" algn="l"/>
              </a:tabLst>
            </a:pPr>
            <a:r>
              <a:rPr lang="pt-BR" sz="1200" b="1"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rPr>
              <a:t>Auditor Independente: </a:t>
            </a:r>
            <a:r>
              <a:rPr lang="pt-BR" sz="1200"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rPr>
              <a:t>Fernando Bortoletto - FJB Gestão Estratégica e Auditoria</a:t>
            </a:r>
            <a:endParaRPr lang="pt-BR" sz="100"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endParaRPr>
          </a:p>
        </p:txBody>
      </p:sp>
      <p:sp>
        <p:nvSpPr>
          <p:cNvPr id="6" name="CaixaDeTexto 5">
            <a:extLst>
              <a:ext uri="{FF2B5EF4-FFF2-40B4-BE49-F238E27FC236}">
                <a16:creationId xmlns:a16="http://schemas.microsoft.com/office/drawing/2014/main" id="{C8AE2F9F-8F42-523B-2D1A-46D1296C1EA1}"/>
              </a:ext>
            </a:extLst>
          </p:cNvPr>
          <p:cNvSpPr txBox="1"/>
          <p:nvPr/>
        </p:nvSpPr>
        <p:spPr>
          <a:xfrm>
            <a:off x="6359448" y="3361326"/>
            <a:ext cx="5569200" cy="2308324"/>
          </a:xfrm>
          <a:prstGeom prst="rect">
            <a:avLst/>
          </a:prstGeom>
          <a:solidFill>
            <a:schemeClr val="bg1">
              <a:lumMod val="95000"/>
            </a:schemeClr>
          </a:solidFill>
        </p:spPr>
        <p:txBody>
          <a:bodyPr wrap="square">
            <a:spAutoFit/>
          </a:bodyPr>
          <a:lstStyle/>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endParaRPr>
          </a:p>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endParaRPr>
          </a:p>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endParaRPr>
          </a:p>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endParaRPr>
          </a:p>
          <a:p>
            <a:pPr algn="just">
              <a:buClr>
                <a:schemeClr val="tx1">
                  <a:lumMod val="50000"/>
                  <a:lumOff val="50000"/>
                </a:schemeClr>
              </a:buClr>
            </a:pPr>
            <a:r>
              <a:rPr lang="pt-BR" sz="1200" b="1"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rPr>
              <a:t>Público Alvo: </a:t>
            </a:r>
            <a:r>
              <a:rPr lang="pt-BR" sz="1200"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rPr>
              <a:t>Beneficiários da operadora </a:t>
            </a:r>
            <a:r>
              <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UNIODONTO CAMPINAS </a:t>
            </a:r>
            <a:r>
              <a:rPr lang="pt-BR" sz="1200"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rPr>
              <a:t>com 18 anos ou mais de idade.</a:t>
            </a:r>
          </a:p>
          <a:p>
            <a:pPr algn="just">
              <a:buClr>
                <a:schemeClr val="tx1">
                  <a:lumMod val="50000"/>
                  <a:lumOff val="50000"/>
                </a:schemeClr>
              </a:buClr>
            </a:pPr>
            <a:endPar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endParaRPr>
          </a:p>
          <a:p>
            <a:pPr algn="just">
              <a:buClr>
                <a:schemeClr val="tx1">
                  <a:lumMod val="50000"/>
                  <a:lumOff val="50000"/>
                </a:schemeClr>
              </a:buClr>
            </a:pPr>
            <a:r>
              <a:rPr lang="pt-BR" sz="1200" b="1"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rPr>
              <a:t>Tipo de Amostragem: </a:t>
            </a:r>
            <a:r>
              <a:rPr lang="pt-BR" sz="1200" dirty="0">
                <a:solidFill>
                  <a:schemeClr val="bg2">
                    <a:lumMod val="50000"/>
                  </a:schemeClr>
                </a:solidFill>
                <a:latin typeface="Calibri" panose="020F0502020204030204" pitchFamily="34" charset="0"/>
                <a:ea typeface="Cambria" panose="02040503050406030204" pitchFamily="18" charset="0"/>
                <a:cs typeface="Calibri" panose="020F0502020204030204" pitchFamily="34" charset="0"/>
              </a:rPr>
              <a:t>O tipo de amostragem adotado é probabilístico estratificado com partilha proporcional. O motivo da escolha da estratificação é pela suposição de que há uma elevada heterogeneidade (variância) do grau de satisfação com operadora na população de beneficiários estudada e que passa a ser diferente nas subpopulações (estratos) definidas pelo sexo, faixa etária e região demográfica.</a:t>
            </a:r>
            <a:endParaRPr lang="pt-BR" sz="12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endParaRPr>
          </a:p>
        </p:txBody>
      </p:sp>
      <p:pic>
        <p:nvPicPr>
          <p:cNvPr id="7" name="Picture 8" descr="Empresa Cliente Ícone - Download Grátis, PNG e Vetores">
            <a:extLst>
              <a:ext uri="{FF2B5EF4-FFF2-40B4-BE49-F238E27FC236}">
                <a16:creationId xmlns:a16="http://schemas.microsoft.com/office/drawing/2014/main" id="{F7E4A9F4-32BD-0DAA-46CB-B2D983049E9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939" y="3098761"/>
            <a:ext cx="989138" cy="989138"/>
          </a:xfrm>
          <a:prstGeom prst="rect">
            <a:avLst/>
          </a:prstGeom>
          <a:noFill/>
          <a:extLst>
            <a:ext uri="{909E8E84-426E-40DD-AFC4-6F175D3DCCD1}">
              <a14:hiddenFill xmlns:a14="http://schemas.microsoft.com/office/drawing/2010/main">
                <a:solidFill>
                  <a:srgbClr val="FFFFFF"/>
                </a:solidFill>
              </a14:hiddenFill>
            </a:ext>
          </a:extLst>
        </p:spPr>
      </p:pic>
      <p:pic>
        <p:nvPicPr>
          <p:cNvPr id="8" name="Gráfico 7" descr="Na mosca com preenchimento sólido">
            <a:extLst>
              <a:ext uri="{FF2B5EF4-FFF2-40B4-BE49-F238E27FC236}">
                <a16:creationId xmlns:a16="http://schemas.microsoft.com/office/drawing/2014/main" id="{B691E8C4-0A41-0037-BE7A-ADECBEDC992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62398" y="3087934"/>
            <a:ext cx="989138" cy="989138"/>
          </a:xfrm>
          <a:prstGeom prst="rect">
            <a:avLst/>
          </a:prstGeom>
        </p:spPr>
      </p:pic>
    </p:spTree>
    <p:extLst>
      <p:ext uri="{BB962C8B-B14F-4D97-AF65-F5344CB8AC3E}">
        <p14:creationId xmlns:p14="http://schemas.microsoft.com/office/powerpoint/2010/main" val="1174112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D8AB6E8-5BB3-B85B-C8C4-F4DE8F60EB9D}"/>
              </a:ext>
            </a:extLst>
          </p:cNvPr>
          <p:cNvSpPr txBox="1"/>
          <p:nvPr/>
        </p:nvSpPr>
        <p:spPr>
          <a:xfrm>
            <a:off x="191344" y="1267306"/>
            <a:ext cx="11809311" cy="1184940"/>
          </a:xfrm>
          <a:prstGeom prst="rect">
            <a:avLst/>
          </a:prstGeom>
          <a:solidFill>
            <a:schemeClr val="bg1">
              <a:lumMod val="95000"/>
            </a:schemeClr>
          </a:solidFill>
        </p:spPr>
        <p:txBody>
          <a:bodyPr wrap="square">
            <a:spAutoFit/>
          </a:bodyPr>
          <a:lstStyle/>
          <a:p>
            <a:pPr algn="just">
              <a:buClr>
                <a:schemeClr val="tx1">
                  <a:lumMod val="50000"/>
                  <a:lumOff val="50000"/>
                </a:schemeClr>
              </a:buClr>
            </a:pPr>
            <a:r>
              <a:rPr lang="pt-BR" sz="1200" b="1" dirty="0">
                <a:solidFill>
                  <a:schemeClr val="bg2">
                    <a:lumMod val="50000"/>
                  </a:schemeClr>
                </a:solidFill>
                <a:latin typeface="Calibri" panose="020F0502020204030204" pitchFamily="34" charset="0"/>
                <a:cs typeface="Calibri" panose="020F0502020204030204" pitchFamily="34" charset="0"/>
              </a:rPr>
              <a:t>       </a:t>
            </a:r>
            <a:r>
              <a:rPr lang="pt-BR" sz="1400" b="1" dirty="0">
                <a:solidFill>
                  <a:schemeClr val="bg2">
                    <a:lumMod val="50000"/>
                  </a:schemeClr>
                </a:solidFill>
                <a:latin typeface="Calibri" panose="020F0502020204030204" pitchFamily="34" charset="0"/>
                <a:cs typeface="Calibri" panose="020F0502020204030204" pitchFamily="34" charset="0"/>
              </a:rPr>
              <a:t>Quantidade de abordagens ao beneficiário:</a:t>
            </a:r>
          </a:p>
          <a:p>
            <a:pPr algn="just">
              <a:buClr>
                <a:schemeClr val="tx1">
                  <a:lumMod val="50000"/>
                  <a:lumOff val="50000"/>
                </a:schemeClr>
              </a:buClr>
            </a:pPr>
            <a:endParaRPr lang="pt-BR" sz="600" dirty="0">
              <a:solidFill>
                <a:schemeClr val="bg2">
                  <a:lumMod val="50000"/>
                </a:schemeClr>
              </a:solidFill>
              <a:latin typeface="Calibri" panose="020F0502020204030204" pitchFamily="34" charset="0"/>
              <a:cs typeface="Calibri" panose="020F0502020204030204" pitchFamily="34" charset="0"/>
            </a:endParaRPr>
          </a:p>
          <a:p>
            <a:pPr algn="just">
              <a:buClr>
                <a:schemeClr val="tx1">
                  <a:lumMod val="50000"/>
                  <a:lumOff val="50000"/>
                </a:schemeClr>
              </a:buClr>
            </a:pPr>
            <a:endParaRPr lang="pt-BR" sz="300" dirty="0">
              <a:solidFill>
                <a:schemeClr val="bg2">
                  <a:lumMod val="50000"/>
                </a:schemeClr>
              </a:solidFill>
              <a:latin typeface="Calibri" panose="020F0502020204030204" pitchFamily="34" charset="0"/>
              <a:cs typeface="Calibri" panose="020F0502020204030204" pitchFamily="34" charset="0"/>
            </a:endParaRPr>
          </a:p>
          <a:p>
            <a:pPr algn="just">
              <a:buClr>
                <a:schemeClr val="tx1">
                  <a:lumMod val="50000"/>
                  <a:lumOff val="50000"/>
                </a:schemeClr>
              </a:buClr>
            </a:pPr>
            <a:r>
              <a:rPr lang="pt-BR" sz="1200" dirty="0">
                <a:solidFill>
                  <a:schemeClr val="bg2">
                    <a:lumMod val="50000"/>
                  </a:schemeClr>
                </a:solidFill>
                <a:latin typeface="Calibri" panose="020F0502020204030204" pitchFamily="34" charset="0"/>
                <a:cs typeface="Calibri" panose="020F0502020204030204" pitchFamily="34" charset="0"/>
              </a:rPr>
              <a:t>Através de sistemas automatizados é feito o controle e todas as tentativas sem sucesso são classificadas com o motivo que impossibilitou a coleta da pesquisa, envio de link para a participação online e a quantidade de tentativas de contato por telefone e com um mesmo beneficiário é controlada e limitada a 20 tentativas. Para este corte levamos em consideração nossa expertise e dados de mercado, que mostram que de forma geral a efetividade (chance de sucesso no contato) torna-se menor a medida que o número de tentativas aumenta, até 10 tentativas temos uma chance boa de sucesso, de 11 a 20 tentativas a probabilidade é média e acima de 20 tentativas a efetividade é muito baixa, por isso nosso limite a 20 tentativas. </a:t>
            </a:r>
          </a:p>
        </p:txBody>
      </p:sp>
      <p:sp>
        <p:nvSpPr>
          <p:cNvPr id="4" name="CaixaDeTexto 3">
            <a:extLst>
              <a:ext uri="{FF2B5EF4-FFF2-40B4-BE49-F238E27FC236}">
                <a16:creationId xmlns:a16="http://schemas.microsoft.com/office/drawing/2014/main" id="{FBCC796B-3F33-F4DE-34B5-EBF9FDF54D9D}"/>
              </a:ext>
            </a:extLst>
          </p:cNvPr>
          <p:cNvSpPr txBox="1"/>
          <p:nvPr/>
        </p:nvSpPr>
        <p:spPr>
          <a:xfrm>
            <a:off x="1007" y="2905780"/>
            <a:ext cx="12192000" cy="3457357"/>
          </a:xfrm>
          <a:prstGeom prst="rect">
            <a:avLst/>
          </a:prstGeom>
          <a:noFill/>
        </p:spPr>
        <p:txBody>
          <a:bodyPr wrap="square">
            <a:spAutoFit/>
          </a:bodyPr>
          <a:lstStyle/>
          <a:p>
            <a:pPr algn="just" fontAlgn="auto">
              <a:spcBef>
                <a:spcPts val="0"/>
              </a:spcBef>
              <a:spcAft>
                <a:spcPts val="0"/>
              </a:spcAft>
              <a:buClr>
                <a:prstClr val="black">
                  <a:lumMod val="50000"/>
                  <a:lumOff val="50000"/>
                </a:prstClr>
              </a:buClr>
            </a:pPr>
            <a:r>
              <a:rPr lang="pt-BR" sz="1400" b="1" dirty="0">
                <a:solidFill>
                  <a:schemeClr val="bg2">
                    <a:lumMod val="50000"/>
                  </a:schemeClr>
                </a:solidFill>
                <a:latin typeface="Calibri" panose="020F0502020204030204"/>
                <a:cs typeface="+mn-cs"/>
              </a:rPr>
              <a:t>Especificação das medidas previstas no planejamento para identificação de participação fraudulenta ou desatenta:</a:t>
            </a:r>
          </a:p>
          <a:p>
            <a:pPr algn="just" fontAlgn="auto">
              <a:spcBef>
                <a:spcPts val="0"/>
              </a:spcBef>
              <a:spcAft>
                <a:spcPts val="0"/>
              </a:spcAft>
              <a:buClr>
                <a:prstClr val="black">
                  <a:lumMod val="50000"/>
                  <a:lumOff val="50000"/>
                </a:prstClr>
              </a:buClr>
            </a:pPr>
            <a:endParaRPr lang="pt-BR" sz="1400" dirty="0">
              <a:solidFill>
                <a:schemeClr val="bg2">
                  <a:lumMod val="50000"/>
                </a:schemeClr>
              </a:solidFill>
              <a:latin typeface="Calibri" panose="020F0502020204030204"/>
              <a:cs typeface="+mn-cs"/>
            </a:endParaRP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O sistema de monitoramento, controle e garantia da qualidade do IBRC é composto de algumas etapas que propiciam a efetividade do propósito de garantir a entrega exata do que foi planejado, bem como prevenir, identificar e remover participação fraudulenta ou desatenta, para o caso de pesquisas 100% web, são:</a:t>
            </a: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1 – Efetividade funcional dos sistemas</a:t>
            </a:r>
          </a:p>
          <a:p>
            <a:pPr marL="342900" lvl="0" algn="just">
              <a:spcAft>
                <a:spcPts val="800"/>
              </a:spcAft>
              <a:buFont typeface="Wingdings" panose="05000000000000000000" pitchFamily="2" charset="2"/>
              <a:buChar char=""/>
              <a:tabLst>
                <a:tab pos="457200" algn="l"/>
              </a:tabLs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Conferência dupla do sistema informatizado onde são imputados lista de clientes e formulário de pesquisa – front office de pesquisa, antes do início do projeto, garantindo assim que tudo que chegue aos sistemas de disparo web (e-mail, WhatsApp, SMS, etc.), esteja 100% conforme;</a:t>
            </a:r>
          </a:p>
          <a:p>
            <a:pPr marL="342900" lvl="0" algn="just">
              <a:spcAft>
                <a:spcPts val="800"/>
              </a:spcAft>
              <a:buFont typeface="Wingdings" panose="05000000000000000000" pitchFamily="2" charset="2"/>
              <a:buChar char=""/>
              <a:tabLst>
                <a:tab pos="457200" algn="l"/>
              </a:tabLs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Conferência diária por turno (duas vezes, às 8 e 14h) do adequado funcionamento dos sistemas de disparo web (e-mail, WhatsApp, SMS, etc.), verificando se estão fluindo dentro do planejado, bem como acompanhamento dos relatórios de efetividade de entrega;</a:t>
            </a:r>
          </a:p>
          <a:p>
            <a:pPr marL="342900" lvl="0" algn="just">
              <a:spcAft>
                <a:spcPts val="800"/>
              </a:spcAft>
              <a:buFont typeface="Wingdings" panose="05000000000000000000" pitchFamily="2" charset="2"/>
              <a:buChar char=""/>
              <a:tabLst>
                <a:tab pos="457200" algn="l"/>
              </a:tabLs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100% da equipe de manejo web, a qual opera as ferramentas; é treinada presencialmente por instrutor da qualidade, com presença de coordenador ou gerente do projeto;</a:t>
            </a:r>
          </a:p>
          <a:p>
            <a:pPr marL="342900" lvl="0" algn="just">
              <a:spcAft>
                <a:spcPts val="800"/>
              </a:spcAft>
              <a:buFont typeface="Wingdings" panose="05000000000000000000" pitchFamily="2" charset="2"/>
              <a:buChar char=""/>
              <a:tabLst>
                <a:tab pos="457200" algn="l"/>
              </a:tabLs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100% das possíveis não conformidades no funcionamento dos sistemas de disparo web, porventura encontradas nas conferências diárias, são alvo de correção imediata pela equipe de TI do IBRC e, se necessário, com suporte técnico dos fornecedores das respectivas ferramentas, que estão entre as mais conceituadas do mercado;</a:t>
            </a:r>
          </a:p>
          <a:p>
            <a:pPr marL="342900" lvl="0" algn="just">
              <a:spcAft>
                <a:spcPts val="800"/>
              </a:spcAft>
              <a:buFont typeface="Wingdings" panose="05000000000000000000" pitchFamily="2" charset="2"/>
              <a:buChar char=""/>
              <a:tabLst>
                <a:tab pos="457200" algn="l"/>
              </a:tabLs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Após a correção, é realizado acompanhamento com medição de hora em hora, por 24 horas, para garantir que o funcionamento adequado tenha se restabelecido.</a:t>
            </a:r>
          </a:p>
        </p:txBody>
      </p:sp>
      <p:pic>
        <p:nvPicPr>
          <p:cNvPr id="5" name="Gráfico 4" descr="Call center">
            <a:extLst>
              <a:ext uri="{FF2B5EF4-FFF2-40B4-BE49-F238E27FC236}">
                <a16:creationId xmlns:a16="http://schemas.microsoft.com/office/drawing/2014/main" id="{F853DE9C-564C-1F21-4EC6-652E7DFBD11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124744"/>
            <a:ext cx="550800" cy="550800"/>
          </a:xfrm>
          <a:prstGeom prst="rect">
            <a:avLst/>
          </a:prstGeom>
        </p:spPr>
      </p:pic>
    </p:spTree>
    <p:extLst>
      <p:ext uri="{BB962C8B-B14F-4D97-AF65-F5344CB8AC3E}">
        <p14:creationId xmlns:p14="http://schemas.microsoft.com/office/powerpoint/2010/main" val="3996222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80713A6F-EED5-92F8-50EA-0BAC918A0364}"/>
              </a:ext>
            </a:extLst>
          </p:cNvPr>
          <p:cNvSpPr txBox="1"/>
          <p:nvPr/>
        </p:nvSpPr>
        <p:spPr>
          <a:xfrm>
            <a:off x="0" y="1029211"/>
            <a:ext cx="12192000" cy="5488682"/>
          </a:xfrm>
          <a:prstGeom prst="rect">
            <a:avLst/>
          </a:prstGeom>
          <a:noFill/>
        </p:spPr>
        <p:txBody>
          <a:bodyPr wrap="square">
            <a:spAutoFit/>
          </a:bodyPr>
          <a:lstStyle/>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2 – Efetividade de alcance do público target. </a:t>
            </a: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Há três formas de fazer as pesquisas chegarem ao público target pelos canais web, uma reativa onde a iniciativa de envio do link para acesso ao formulário de pesquisa é do instituto, de forma privada a um canal exclusivo do beneficiário, que apenas reage acessando, e duas proativas, onde o link é disponibilizado de forma pública, por exemplo, no site da operadora, em comunicados, em locais de grande circulação como hospitais e ambulatórios, E nesse caso a proatividade é do beneficiário que precisa acessar e seguir para o formulário, que são:</a:t>
            </a:r>
          </a:p>
          <a:p>
            <a:pPr algn="just">
              <a:spcAft>
                <a:spcPts val="800"/>
              </a:spcAft>
            </a:pPr>
            <a:endParaRPr lang="pt-BR" sz="12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1200" b="1" u="sng" kern="100" dirty="0">
                <a:effectLst/>
                <a:latin typeface="Calibri" panose="020F0502020204030204" pitchFamily="34" charset="0"/>
                <a:ea typeface="Calibri" panose="020F0502020204030204" pitchFamily="34" charset="0"/>
                <a:cs typeface="Times New Roman" panose="02020603050405020304" pitchFamily="18" charset="0"/>
              </a:rPr>
              <a:t>Acesso reativo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2.1 - O envio de links exclusivos (personalizados, individuais) para cada beneficiário por meio de diferentes canais como SMS, WhatsApp e/ou e-mail. Esses links são controlados por um registro único associado ao ID, identificador único do cliente, registrado na plataforma IBRC. Após a conclusão da entrevista, os dados coletados são armazenados em bancos de dados restritos, e os links utilizados são imediatamente desativados, impedindo qualquer tentativa de reutilização.</a:t>
            </a: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pt-BR" sz="1200" b="1" u="sng" kern="100" dirty="0">
                <a:effectLst/>
                <a:latin typeface="Calibri" panose="020F0502020204030204" pitchFamily="34" charset="0"/>
                <a:ea typeface="Calibri" panose="020F0502020204030204" pitchFamily="34" charset="0"/>
                <a:cs typeface="Times New Roman" panose="02020603050405020304" pitchFamily="18" charset="0"/>
              </a:rPr>
              <a:t>Acesso proativo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1200" b="1" kern="100" dirty="0">
                <a:effectLst/>
                <a:latin typeface="Calibri" panose="020F0502020204030204" pitchFamily="34" charset="0"/>
                <a:ea typeface="Calibri" panose="020F0502020204030204" pitchFamily="34" charset="0"/>
                <a:cs typeface="Times New Roman" panose="02020603050405020304" pitchFamily="18" charset="0"/>
              </a:rPr>
              <a:t>2.2 – Acesso proativo por link geral (coletivo, não personalizado)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br>
              <a:rPr lang="pt-BR" sz="1200" kern="100" dirty="0">
                <a:effectLst/>
                <a:latin typeface="Calibri" panose="020F0502020204030204" pitchFamily="34" charset="0"/>
                <a:ea typeface="Calibri" panose="020F0502020204030204" pitchFamily="34" charset="0"/>
                <a:cs typeface="Times New Roman" panose="02020603050405020304" pitchFamily="18" charset="0"/>
              </a:rPr>
            </a:b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No caso do acesso público, por meio de links gerais disponibilizados em site da operadora, comunicados ou pontos de grande circulação, adotamos mecanismos adicionais de segurança para garantir a efetividade e confiabilidade das respostas. O processo se dá da seguinte forma:</a:t>
            </a:r>
          </a:p>
          <a:p>
            <a:pPr marL="342900" lvl="0" algn="just">
              <a:spcAft>
                <a:spcPts val="800"/>
              </a:spcAft>
              <a:buSzPts val="1000"/>
              <a:buFont typeface="Symbol" panose="05050102010706020507" pitchFamily="18" charset="2"/>
              <a:buChar char=""/>
              <a:tabLst>
                <a:tab pos="457200" algn="l"/>
              </a:tabLst>
            </a:pPr>
            <a:r>
              <a:rPr lang="pt-BR" sz="1200" b="1" kern="100" dirty="0">
                <a:effectLst/>
                <a:latin typeface="Calibri" panose="020F0502020204030204" pitchFamily="34" charset="0"/>
                <a:ea typeface="Calibri" panose="020F0502020204030204" pitchFamily="34" charset="0"/>
                <a:cs typeface="Times New Roman" panose="02020603050405020304" pitchFamily="18" charset="0"/>
              </a:rPr>
              <a:t>Validação em dois fatores:</a:t>
            </a: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ao acessar o link, o beneficiário precisa inserir o CPF, e em seguida é solicitado que confirme o seu nome. Essas informações são automaticamente validadas junto ao banco de dados da operadora de saúde. Apenas quando ambos os dados coincidem com os registros, o acesso ao formulário é liberado.</a:t>
            </a:r>
          </a:p>
          <a:p>
            <a:pPr marL="342900" lvl="0" algn="just">
              <a:spcAft>
                <a:spcPts val="800"/>
              </a:spcAft>
              <a:buSzPts val="1000"/>
              <a:buFont typeface="Symbol" panose="05050102010706020507" pitchFamily="18" charset="2"/>
              <a:buChar char=""/>
              <a:tabLst>
                <a:tab pos="457200" algn="l"/>
              </a:tabLst>
            </a:pPr>
            <a:r>
              <a:rPr lang="pt-BR" sz="1200" b="1" kern="100" dirty="0">
                <a:effectLst/>
                <a:latin typeface="Calibri" panose="020F0502020204030204" pitchFamily="34" charset="0"/>
                <a:ea typeface="Calibri" panose="020F0502020204030204" pitchFamily="34" charset="0"/>
                <a:cs typeface="Times New Roman" panose="02020603050405020304" pitchFamily="18" charset="0"/>
              </a:rPr>
              <a:t>Bloqueio de duplicidade:</a:t>
            </a: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após a finalização da pesquisa por um CPF, qualquer nova tentativa de acesso com o mesmo CPF é automaticamente bloqueada, com indicação de que aquela pesquisa já foi respondida. Isso garante unicidade de resposta.</a:t>
            </a:r>
          </a:p>
          <a:p>
            <a:pPr algn="just">
              <a:spcAft>
                <a:spcPts val="800"/>
              </a:spcAft>
            </a:pP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spcAft>
                <a:spcPts val="800"/>
              </a:spcAft>
              <a:buFont typeface="Wingdings" panose="05000000000000000000" pitchFamily="2" charset="2"/>
              <a:buChar char=""/>
              <a:tabLst>
                <a:tab pos="457200" algn="l"/>
              </a:tabLst>
            </a:pP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5644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80713A6F-EED5-92F8-50EA-0BAC918A0364}"/>
              </a:ext>
            </a:extLst>
          </p:cNvPr>
          <p:cNvSpPr txBox="1"/>
          <p:nvPr/>
        </p:nvSpPr>
        <p:spPr>
          <a:xfrm>
            <a:off x="0" y="1029211"/>
            <a:ext cx="12192000" cy="6181179"/>
          </a:xfrm>
          <a:prstGeom prst="rect">
            <a:avLst/>
          </a:prstGeom>
          <a:noFill/>
        </p:spPr>
        <p:txBody>
          <a:bodyPr wrap="square">
            <a:spAutoFit/>
          </a:bodyPr>
          <a:lstStyle/>
          <a:p>
            <a:pPr algn="just" fontAlgn="auto">
              <a:spcBef>
                <a:spcPts val="0"/>
              </a:spcBef>
              <a:spcAft>
                <a:spcPts val="0"/>
              </a:spcAft>
              <a:buClr>
                <a:prstClr val="black">
                  <a:lumMod val="50000"/>
                  <a:lumOff val="50000"/>
                </a:prstClr>
              </a:buClr>
            </a:pPr>
            <a:endParaRPr lang="pt-BR" sz="300" dirty="0">
              <a:solidFill>
                <a:schemeClr val="bg2">
                  <a:lumMod val="50000"/>
                </a:schemeClr>
              </a:solidFill>
              <a:latin typeface="Calibri" panose="020F0502020204030204"/>
              <a:cs typeface="+mn-cs"/>
            </a:endParaRPr>
          </a:p>
          <a:p>
            <a:pPr marL="342900" lvl="0" algn="just">
              <a:spcAft>
                <a:spcPts val="800"/>
              </a:spcAft>
              <a:buSzPts val="1000"/>
              <a:buFont typeface="Symbol" panose="05050102010706020507" pitchFamily="18" charset="2"/>
              <a:buChar char=""/>
              <a:tabLst>
                <a:tab pos="457200" algn="l"/>
              </a:tabLst>
            </a:pPr>
            <a:r>
              <a:rPr lang="pt-BR" sz="1200" b="1" kern="100" dirty="0">
                <a:effectLst/>
                <a:latin typeface="Calibri" panose="020F0502020204030204" pitchFamily="34" charset="0"/>
                <a:ea typeface="Calibri" panose="020F0502020204030204" pitchFamily="34" charset="0"/>
                <a:cs typeface="Times New Roman" panose="02020603050405020304" pitchFamily="18" charset="0"/>
              </a:rPr>
              <a:t>Rastreamento de IP e geolocalização:</a:t>
            </a: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todo acesso é registrado com o </a:t>
            </a:r>
            <a:r>
              <a:rPr lang="pt-BR" sz="1200" b="1" kern="100" dirty="0">
                <a:effectLst/>
                <a:latin typeface="Calibri" panose="020F0502020204030204" pitchFamily="34" charset="0"/>
                <a:ea typeface="Calibri" panose="020F0502020204030204" pitchFamily="34" charset="0"/>
                <a:cs typeface="Times New Roman" panose="02020603050405020304" pitchFamily="18" charset="0"/>
              </a:rPr>
              <a:t>IP da máquina/dispositivo</a:t>
            </a: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utilizado, e </a:t>
            </a:r>
            <a:r>
              <a:rPr lang="pt-BR" sz="1200" b="1" kern="100" dirty="0">
                <a:effectLst/>
                <a:latin typeface="Calibri" panose="020F0502020204030204" pitchFamily="34" charset="0"/>
                <a:ea typeface="Calibri" panose="020F0502020204030204" pitchFamily="34" charset="0"/>
                <a:cs typeface="Times New Roman" panose="02020603050405020304" pitchFamily="18" charset="0"/>
              </a:rPr>
              <a:t>geolocalização aproximada</a:t>
            </a: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o que permite identificar padrões irregulares (como múltiplas respostas vindas de um mesmo IP), prevenindo possíveis tentativas de fraude, inclusive por parte de quem detenha os dados cadastrais.</a:t>
            </a:r>
          </a:p>
          <a:p>
            <a:pPr marL="342900" lvl="0" algn="just">
              <a:spcAft>
                <a:spcPts val="800"/>
              </a:spcAft>
              <a:buSzPts val="1000"/>
              <a:buFont typeface="Symbol" panose="05050102010706020507" pitchFamily="18" charset="2"/>
              <a:buChar char=""/>
              <a:tabLst>
                <a:tab pos="457200" algn="l"/>
              </a:tabLst>
            </a:pPr>
            <a:r>
              <a:rPr lang="pt-BR" sz="1200" b="1" kern="100" dirty="0">
                <a:effectLst/>
                <a:latin typeface="Calibri" panose="020F0502020204030204" pitchFamily="34" charset="0"/>
                <a:ea typeface="Calibri" panose="020F0502020204030204" pitchFamily="34" charset="0"/>
                <a:cs typeface="Times New Roman" panose="02020603050405020304" pitchFamily="18" charset="0"/>
              </a:rPr>
              <a:t>Alarmes de inconsistência:</a:t>
            </a: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caso ocorra tentativa de utilização indevida, por exemplo, se a operadora responder no lugar de um beneficiário, o próprio cliente, ao tentar acessar posteriormente e encontrar seu CPF já utilizado, terá motivo para reportar. Isso gera um alerta imediato e reforça a robustez do mecanismo de segurança. </a:t>
            </a:r>
          </a:p>
          <a:p>
            <a:pPr algn="just">
              <a:spcAft>
                <a:spcPts val="800"/>
              </a:spcAft>
            </a:pP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Em conjunto, esses fatores — validação em dois níveis (CPF + nome), rastreamento de IP, unicidade de resposta e alarmes automáticos — garantem que a pesquisa, mesmo em ambiente de acesso público, mantenha o nível de confiabilidade e proteção contra participações fraudulentas ou desatentas que o acesso reativo já proporciona de forma natural. O processo de segurança IBRC, coloca a pesquisa em um </a:t>
            </a:r>
            <a:r>
              <a:rPr lang="pt-BR" sz="1200" b="1" kern="100" dirty="0">
                <a:effectLst/>
                <a:latin typeface="Calibri" panose="020F0502020204030204" pitchFamily="34" charset="0"/>
                <a:ea typeface="Calibri" panose="020F0502020204030204" pitchFamily="34" charset="0"/>
                <a:cs typeface="Times New Roman" panose="02020603050405020304" pitchFamily="18" charset="0"/>
              </a:rPr>
              <a:t>nível de segurança compatível com as melhores práticas internacionais</a:t>
            </a: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de validação, rastreabilidade e unicidade em </a:t>
            </a:r>
            <a:r>
              <a:rPr lang="pt-BR" sz="1200" kern="100" dirty="0" err="1">
                <a:effectLst/>
                <a:latin typeface="Calibri" panose="020F0502020204030204" pitchFamily="34" charset="0"/>
                <a:ea typeface="Calibri" panose="020F0502020204030204" pitchFamily="34" charset="0"/>
                <a:cs typeface="Times New Roman" panose="02020603050405020304" pitchFamily="18" charset="0"/>
              </a:rPr>
              <a:t>surveys</a:t>
            </a: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digitais, e sem excesso ou demoradas verificações o que poderia interferir na efetividade da coleta, comprometendo o alcance amostral.</a:t>
            </a: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pt-BR" sz="1200" b="1" kern="100" dirty="0">
                <a:effectLst/>
                <a:latin typeface="Calibri" panose="020F0502020204030204" pitchFamily="34" charset="0"/>
                <a:ea typeface="Calibri" panose="020F0502020204030204" pitchFamily="34" charset="0"/>
                <a:cs typeface="Times New Roman" panose="02020603050405020304" pitchFamily="18" charset="0"/>
              </a:rPr>
              <a:t>2.3 – Acesso ao formulário por QR </a:t>
            </a:r>
            <a:r>
              <a:rPr lang="pt-BR" sz="1200" b="1" kern="100" dirty="0" err="1">
                <a:effectLst/>
                <a:latin typeface="Calibri" panose="020F0502020204030204" pitchFamily="34" charset="0"/>
                <a:ea typeface="Calibri" panose="020F0502020204030204" pitchFamily="34" charset="0"/>
                <a:cs typeface="Times New Roman" panose="02020603050405020304" pitchFamily="18" charset="0"/>
              </a:rPr>
              <a:t>Code</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br>
              <a:rPr lang="pt-BR" sz="1200" kern="100" dirty="0">
                <a:effectLst/>
                <a:latin typeface="Calibri" panose="020F0502020204030204" pitchFamily="34" charset="0"/>
                <a:ea typeface="Calibri" panose="020F0502020204030204" pitchFamily="34" charset="0"/>
                <a:cs typeface="Times New Roman" panose="02020603050405020304" pitchFamily="18" charset="0"/>
              </a:rPr>
            </a:b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Tem o mesmo funcionamento e os mesmos mecanismos de segurança descritos no item 2.2, uma vez que o QR </a:t>
            </a:r>
            <a:r>
              <a:rPr lang="pt-BR" sz="1200" kern="100" dirty="0" err="1">
                <a:effectLst/>
                <a:latin typeface="Calibri" panose="020F0502020204030204" pitchFamily="34" charset="0"/>
                <a:ea typeface="Calibri" panose="020F0502020204030204" pitchFamily="34" charset="0"/>
                <a:cs typeface="Times New Roman" panose="02020603050405020304" pitchFamily="18" charset="0"/>
              </a:rPr>
              <a:t>Code</a:t>
            </a: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é apenas outra forma de disponibilizar o link público de acesso ao formulário.</a:t>
            </a: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Um fator extra se segurança, é que as respostas obtidas por meio da coleta online, independentemente da forma como o beneficiário acessa o link para responder a pesquisa, são submetidas a uma análise estatística do tempo de resposta. Respostas excessivamente rápidas ou lentas podem sugerir falta de atenção ou inconsistências. Dessa forma, avalia-se o tempo desde a primeira até a última pergunta do questionário. Qualquer tempo de resposta que exceda três desvios padrões em relação à média é descartado. Essa abordagem pressupõe que o tempo médio para a conclusão do questionário segue uma distribuição normal. Ao considerarmos a média mais ou menos três desvios padrões, garantimos uma avaliação estatisticamente robusta do tempo de resposta.  </a:t>
            </a: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Toda interação onde é localizada uma não conformidade é descartada.</a:t>
            </a: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pt-BR"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algn="just">
              <a:spcAft>
                <a:spcPts val="800"/>
              </a:spcAft>
            </a:pPr>
            <a:r>
              <a:rPr lang="pt-BR"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spcAft>
                <a:spcPts val="800"/>
              </a:spcAft>
              <a:buFont typeface="Wingdings" panose="05000000000000000000" pitchFamily="2" charset="2"/>
              <a:buChar char=""/>
              <a:tabLst>
                <a:tab pos="457200" algn="l"/>
              </a:tabLst>
            </a:pP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6019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olha que horrivel">
            <a:extLst>
              <a:ext uri="{FF2B5EF4-FFF2-40B4-BE49-F238E27FC236}">
                <a16:creationId xmlns:a16="http://schemas.microsoft.com/office/drawing/2014/main" id="{A0D15BF2-D6DF-9B1C-1F5E-1C516633BF06}"/>
              </a:ext>
            </a:extLst>
          </p:cNvPr>
          <p:cNvSpPr>
            <a:spLocks noChangeAspect="1" noChangeArrowheads="1"/>
          </p:cNvSpPr>
          <p:nvPr/>
        </p:nvSpPr>
        <p:spPr bwMode="auto">
          <a:xfrm>
            <a:off x="6476461" y="3287129"/>
            <a:ext cx="323956"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pt-BR" sz="1800" dirty="0">
              <a:solidFill>
                <a:prstClr val="black"/>
              </a:solidFill>
              <a:latin typeface="Calibri" panose="020F0502020204030204"/>
              <a:cs typeface="+mn-cs"/>
            </a:endParaRPr>
          </a:p>
        </p:txBody>
      </p:sp>
      <p:sp>
        <p:nvSpPr>
          <p:cNvPr id="8" name="CaixaDeTexto 7">
            <a:extLst>
              <a:ext uri="{FF2B5EF4-FFF2-40B4-BE49-F238E27FC236}">
                <a16:creationId xmlns:a16="http://schemas.microsoft.com/office/drawing/2014/main" id="{E9B9113E-5C60-C647-71DC-B73546E1B522}"/>
              </a:ext>
            </a:extLst>
          </p:cNvPr>
          <p:cNvSpPr txBox="1"/>
          <p:nvPr/>
        </p:nvSpPr>
        <p:spPr>
          <a:xfrm>
            <a:off x="248206" y="1444710"/>
            <a:ext cx="5591944" cy="3847207"/>
          </a:xfrm>
          <a:prstGeom prst="rect">
            <a:avLst/>
          </a:prstGeom>
          <a:solidFill>
            <a:sysClr val="window" lastClr="FFFFFF">
              <a:lumMod val="95000"/>
            </a:sysClr>
          </a:solidFill>
        </p:spPr>
        <p:txBody>
          <a:bodyPr wrap="square">
            <a:spAutoFit/>
          </a:bodyPr>
          <a:lstStyle/>
          <a:p>
            <a:pPr algn="just" fontAlgn="auto">
              <a:spcBef>
                <a:spcPts val="0"/>
              </a:spcBef>
              <a:spcAft>
                <a:spcPts val="0"/>
              </a:spcAft>
              <a:buClr>
                <a:prstClr val="black">
                  <a:lumMod val="50000"/>
                  <a:lumOff val="50000"/>
                </a:prstClr>
              </a:buClr>
              <a:defRPr/>
            </a:pPr>
            <a:r>
              <a:rPr lang="pt-BR" sz="1400" b="1" kern="0" dirty="0">
                <a:solidFill>
                  <a:schemeClr val="bg2">
                    <a:lumMod val="50000"/>
                  </a:schemeClr>
                </a:solidFill>
                <a:latin typeface="Calibri" panose="020F0502020204030204"/>
                <a:ea typeface="Cambria" panose="02040503050406030204" pitchFamily="18" charset="0"/>
                <a:cs typeface="+mn-cs"/>
              </a:rPr>
              <a:t>           Resultados da Análise Preliminar da Base de Dados:</a:t>
            </a:r>
          </a:p>
          <a:p>
            <a:pPr algn="just" fontAlgn="auto">
              <a:spcBef>
                <a:spcPts val="0"/>
              </a:spcBef>
              <a:spcAft>
                <a:spcPts val="0"/>
              </a:spcAft>
              <a:buClr>
                <a:prstClr val="black">
                  <a:lumMod val="50000"/>
                  <a:lumOff val="50000"/>
                </a:prstClr>
              </a:buClr>
              <a:defRPr/>
            </a:pPr>
            <a:endParaRPr lang="pt-BR" sz="1400" b="1" kern="0" dirty="0">
              <a:solidFill>
                <a:schemeClr val="bg2">
                  <a:lumMod val="50000"/>
                </a:schemeClr>
              </a:solidFill>
              <a:latin typeface="Calibri" panose="020F0502020204030204"/>
              <a:ea typeface="Cambria" panose="02040503050406030204" pitchFamily="18" charset="0"/>
              <a:cs typeface="+mn-cs"/>
            </a:endParaRPr>
          </a:p>
          <a:p>
            <a:pPr algn="just" fontAlgn="auto">
              <a:spcBef>
                <a:spcPts val="0"/>
              </a:spcBef>
              <a:spcAft>
                <a:spcPts val="0"/>
              </a:spcAft>
              <a:buClr>
                <a:prstClr val="black">
                  <a:lumMod val="50000"/>
                  <a:lumOff val="50000"/>
                </a:prstClr>
              </a:buClr>
              <a:defRPr/>
            </a:pPr>
            <a:r>
              <a:rPr lang="pt-BR" sz="1200" kern="0" dirty="0">
                <a:solidFill>
                  <a:schemeClr val="bg2">
                    <a:lumMod val="50000"/>
                  </a:schemeClr>
                </a:solidFill>
                <a:latin typeface="Calibri" panose="020F0502020204030204"/>
                <a:ea typeface="Cambria" panose="02040503050406030204" pitchFamily="18" charset="0"/>
                <a:cs typeface="+mn-cs"/>
              </a:rPr>
              <a:t>Ao conduzir a análise dos dados, implementamos uma abordagem abrangente de higienização, incluindo a depuração sistemática de registros inválidos. Dentre esses registros, destacam-se:</a:t>
            </a:r>
          </a:p>
          <a:p>
            <a:pPr algn="just" fontAlgn="auto">
              <a:spcBef>
                <a:spcPts val="0"/>
              </a:spcBef>
              <a:spcAft>
                <a:spcPts val="0"/>
              </a:spcAft>
              <a:buClr>
                <a:prstClr val="black">
                  <a:lumMod val="50000"/>
                  <a:lumOff val="50000"/>
                </a:prstClr>
              </a:buClr>
              <a:defRPr/>
            </a:pPr>
            <a:endParaRPr lang="pt-BR" sz="1200" kern="0" dirty="0">
              <a:solidFill>
                <a:schemeClr val="bg2">
                  <a:lumMod val="50000"/>
                </a:schemeClr>
              </a:solidFill>
              <a:latin typeface="Calibri" panose="020F0502020204030204"/>
              <a:ea typeface="Cambria" panose="02040503050406030204" pitchFamily="18" charset="0"/>
              <a:cs typeface="+mn-cs"/>
            </a:endParaRPr>
          </a:p>
          <a:p>
            <a:pPr algn="just" fontAlgn="auto">
              <a:spcBef>
                <a:spcPts val="0"/>
              </a:spcBef>
              <a:spcAft>
                <a:spcPts val="0"/>
              </a:spcAft>
              <a:buClr>
                <a:prstClr val="black">
                  <a:lumMod val="50000"/>
                  <a:lumOff val="50000"/>
                </a:prstClr>
              </a:buClr>
              <a:defRPr/>
            </a:pPr>
            <a:r>
              <a:rPr lang="pt-BR" sz="1200" kern="0" dirty="0">
                <a:solidFill>
                  <a:schemeClr val="bg2">
                    <a:lumMod val="50000"/>
                  </a:schemeClr>
                </a:solidFill>
                <a:latin typeface="Calibri" panose="020F0502020204030204"/>
                <a:ea typeface="Cambria" panose="02040503050406030204" pitchFamily="18" charset="0"/>
                <a:cs typeface="+mn-cs"/>
              </a:rPr>
              <a:t>No caso de contatos telefônicos, verificamos a presença de cadastros desprovidos de números de telefone, registros inválidos devido à ausência de DDD ou presença de caracteres numéricos insuficientes.</a:t>
            </a:r>
          </a:p>
          <a:p>
            <a:pPr algn="just" fontAlgn="auto">
              <a:spcBef>
                <a:spcPts val="0"/>
              </a:spcBef>
              <a:spcAft>
                <a:spcPts val="0"/>
              </a:spcAft>
              <a:buClr>
                <a:prstClr val="black">
                  <a:lumMod val="50000"/>
                  <a:lumOff val="50000"/>
                </a:prstClr>
              </a:buClr>
              <a:defRPr/>
            </a:pPr>
            <a:endParaRPr lang="pt-BR" sz="1200" kern="0" dirty="0">
              <a:solidFill>
                <a:schemeClr val="bg2">
                  <a:lumMod val="50000"/>
                </a:schemeClr>
              </a:solidFill>
              <a:latin typeface="Calibri" panose="020F0502020204030204"/>
              <a:ea typeface="Cambria" panose="02040503050406030204" pitchFamily="18" charset="0"/>
              <a:cs typeface="+mn-cs"/>
            </a:endParaRPr>
          </a:p>
          <a:p>
            <a:pPr algn="just" fontAlgn="auto">
              <a:spcBef>
                <a:spcPts val="0"/>
              </a:spcBef>
              <a:spcAft>
                <a:spcPts val="0"/>
              </a:spcAft>
              <a:buClr>
                <a:prstClr val="black">
                  <a:lumMod val="50000"/>
                  <a:lumOff val="50000"/>
                </a:prstClr>
              </a:buClr>
              <a:defRPr/>
            </a:pPr>
            <a:r>
              <a:rPr lang="pt-BR" sz="1200" kern="0" dirty="0">
                <a:solidFill>
                  <a:schemeClr val="bg2">
                    <a:lumMod val="50000"/>
                  </a:schemeClr>
                </a:solidFill>
                <a:latin typeface="Calibri" panose="020F0502020204030204"/>
                <a:ea typeface="Cambria" panose="02040503050406030204" pitchFamily="18" charset="0"/>
                <a:cs typeface="+mn-cs"/>
              </a:rPr>
              <a:t>Em relação aos contatos online, identificamos cadastros sem números de telefone para facilitar o envio de links por SMS e WhatsApp, bem como registros com falta de endereços de e-mail para a condução da pesquisa online.</a:t>
            </a:r>
          </a:p>
          <a:p>
            <a:pPr algn="just" fontAlgn="auto">
              <a:spcBef>
                <a:spcPts val="0"/>
              </a:spcBef>
              <a:spcAft>
                <a:spcPts val="0"/>
              </a:spcAft>
              <a:buClr>
                <a:prstClr val="black">
                  <a:lumMod val="50000"/>
                  <a:lumOff val="50000"/>
                </a:prstClr>
              </a:buClr>
              <a:defRPr/>
            </a:pPr>
            <a:endParaRPr lang="pt-BR" sz="1200" kern="0" dirty="0">
              <a:solidFill>
                <a:schemeClr val="bg2">
                  <a:lumMod val="50000"/>
                </a:schemeClr>
              </a:solidFill>
              <a:latin typeface="Calibri" panose="020F0502020204030204"/>
              <a:ea typeface="Cambria" panose="02040503050406030204" pitchFamily="18" charset="0"/>
              <a:cs typeface="+mn-cs"/>
            </a:endParaRPr>
          </a:p>
          <a:p>
            <a:pPr algn="just" fontAlgn="auto">
              <a:spcBef>
                <a:spcPts val="0"/>
              </a:spcBef>
              <a:spcAft>
                <a:spcPts val="0"/>
              </a:spcAft>
              <a:buClr>
                <a:prstClr val="black">
                  <a:lumMod val="50000"/>
                  <a:lumOff val="50000"/>
                </a:prstClr>
              </a:buClr>
              <a:defRPr/>
            </a:pPr>
            <a:r>
              <a:rPr lang="pt-BR" sz="1200" kern="0" dirty="0">
                <a:solidFill>
                  <a:schemeClr val="bg2">
                    <a:lumMod val="50000"/>
                  </a:schemeClr>
                </a:solidFill>
                <a:latin typeface="Calibri" panose="020F0502020204030204"/>
                <a:ea typeface="Cambria" panose="02040503050406030204" pitchFamily="18" charset="0"/>
                <a:cs typeface="+mn-cs"/>
              </a:rPr>
              <a:t>Após essa criteriosa higienização, constatamos a presença de dados suficientes para a condução eficaz da pesquisa, sem comprometer os parâmetros estabelecidos no estudo amostral.</a:t>
            </a:r>
          </a:p>
          <a:p>
            <a:pPr algn="just" fontAlgn="auto">
              <a:spcBef>
                <a:spcPts val="0"/>
              </a:spcBef>
              <a:spcAft>
                <a:spcPts val="0"/>
              </a:spcAft>
              <a:buClr>
                <a:prstClr val="black">
                  <a:lumMod val="50000"/>
                  <a:lumOff val="50000"/>
                </a:prstClr>
              </a:buClr>
              <a:defRPr/>
            </a:pPr>
            <a:endParaRPr lang="pt-BR" sz="1200" kern="0" dirty="0">
              <a:solidFill>
                <a:schemeClr val="bg2">
                  <a:lumMod val="50000"/>
                </a:schemeClr>
              </a:solidFill>
              <a:latin typeface="Calibri" panose="020F0502020204030204"/>
              <a:ea typeface="Cambria" panose="02040503050406030204" pitchFamily="18" charset="0"/>
              <a:cs typeface="+mn-cs"/>
            </a:endParaRPr>
          </a:p>
          <a:p>
            <a:pPr algn="just" fontAlgn="auto">
              <a:spcBef>
                <a:spcPts val="0"/>
              </a:spcBef>
              <a:spcAft>
                <a:spcPts val="0"/>
              </a:spcAft>
              <a:buClr>
                <a:prstClr val="black">
                  <a:lumMod val="50000"/>
                  <a:lumOff val="50000"/>
                </a:prstClr>
              </a:buClr>
              <a:defRPr/>
            </a:pPr>
            <a:r>
              <a:rPr lang="pt-BR" sz="1200" kern="0" dirty="0">
                <a:solidFill>
                  <a:schemeClr val="bg2">
                    <a:lumMod val="50000"/>
                  </a:schemeClr>
                </a:solidFill>
                <a:latin typeface="Calibri" panose="020F0502020204030204"/>
                <a:ea typeface="Cambria" panose="02040503050406030204" pitchFamily="18" charset="0"/>
                <a:cs typeface="+mn-cs"/>
              </a:rPr>
              <a:t>Ao longo da pesquisa em campo as analises se confirmaram, não sendo observadas inconsistências que justificasse uma revisão dos cadastros por parte da operadora.</a:t>
            </a:r>
            <a:endParaRPr lang="pt-BR" sz="1200" b="1" kern="0" dirty="0">
              <a:solidFill>
                <a:schemeClr val="bg2">
                  <a:lumMod val="50000"/>
                </a:schemeClr>
              </a:solidFill>
              <a:latin typeface="Calibri" panose="020F0502020204030204"/>
              <a:ea typeface="Verdana" panose="020B0604030504040204" pitchFamily="34" charset="0"/>
              <a:cs typeface="Times New Roman" panose="02020603050405020304" pitchFamily="18" charset="0"/>
            </a:endParaRPr>
          </a:p>
        </p:txBody>
      </p:sp>
      <p:pic>
        <p:nvPicPr>
          <p:cNvPr id="11" name="Picture 12" descr="Planejamento - ícones de esportes grátis">
            <a:extLst>
              <a:ext uri="{FF2B5EF4-FFF2-40B4-BE49-F238E27FC236}">
                <a16:creationId xmlns:a16="http://schemas.microsoft.com/office/drawing/2014/main" id="{E19315E0-B1A2-68C8-268C-DA4F1C97314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328" y="1318735"/>
            <a:ext cx="551051" cy="551051"/>
          </a:xfrm>
          <a:prstGeom prst="rect">
            <a:avLst/>
          </a:prstGeom>
          <a:noFill/>
          <a:extLst>
            <a:ext uri="{909E8E84-426E-40DD-AFC4-6F175D3DCCD1}">
              <a14:hiddenFill xmlns:a14="http://schemas.microsoft.com/office/drawing/2010/main">
                <a:solidFill>
                  <a:srgbClr val="FFFFFF"/>
                </a:solidFill>
              </a14:hiddenFill>
            </a:ext>
          </a:extLst>
        </p:spPr>
      </p:pic>
      <p:sp>
        <p:nvSpPr>
          <p:cNvPr id="12" name="CaixaDeTexto 11">
            <a:extLst>
              <a:ext uri="{FF2B5EF4-FFF2-40B4-BE49-F238E27FC236}">
                <a16:creationId xmlns:a16="http://schemas.microsoft.com/office/drawing/2014/main" id="{CBFB932D-20D5-B460-DFE6-7AB486223536}"/>
              </a:ext>
            </a:extLst>
          </p:cNvPr>
          <p:cNvSpPr txBox="1"/>
          <p:nvPr/>
        </p:nvSpPr>
        <p:spPr>
          <a:xfrm>
            <a:off x="6167934" y="1784938"/>
            <a:ext cx="5832722" cy="3385542"/>
          </a:xfrm>
          <a:prstGeom prst="rect">
            <a:avLst/>
          </a:prstGeom>
          <a:noFill/>
        </p:spPr>
        <p:txBody>
          <a:bodyPr wrap="square">
            <a:spAutoFit/>
          </a:bodyPr>
          <a:lstStyle/>
          <a:p>
            <a:pPr algn="just" fontAlgn="auto">
              <a:spcBef>
                <a:spcPts val="0"/>
              </a:spcBef>
              <a:spcAft>
                <a:spcPts val="0"/>
              </a:spcAft>
              <a:buClr>
                <a:prstClr val="black">
                  <a:lumMod val="50000"/>
                  <a:lumOff val="50000"/>
                </a:prstClr>
              </a:buClr>
            </a:pPr>
            <a:r>
              <a:rPr lang="pt-BR" sz="1600" b="1" dirty="0">
                <a:solidFill>
                  <a:schemeClr val="bg2">
                    <a:lumMod val="50000"/>
                  </a:schemeClr>
                </a:solidFill>
                <a:latin typeface="Calibri" panose="020F0502020204030204"/>
                <a:cs typeface="Times New Roman" panose="02020603050405020304" pitchFamily="18" charset="0"/>
              </a:rPr>
              <a:t>População total:</a:t>
            </a:r>
          </a:p>
          <a:p>
            <a:pPr algn="just" fontAlgn="auto">
              <a:spcBef>
                <a:spcPts val="0"/>
              </a:spcBef>
              <a:spcAft>
                <a:spcPts val="0"/>
              </a:spcAft>
              <a:buClr>
                <a:prstClr val="black">
                  <a:lumMod val="50000"/>
                  <a:lumOff val="50000"/>
                </a:prstClr>
              </a:buClr>
            </a:pPr>
            <a:r>
              <a:rPr lang="pt-BR" sz="1400" b="1" dirty="0">
                <a:solidFill>
                  <a:schemeClr val="bg2">
                    <a:lumMod val="50000"/>
                  </a:schemeClr>
                </a:solidFill>
                <a:latin typeface="Calibri" panose="020F0502020204030204"/>
                <a:cs typeface="Times New Roman" panose="02020603050405020304" pitchFamily="18" charset="0"/>
              </a:rPr>
              <a:t>569.220 </a:t>
            </a:r>
            <a:r>
              <a:rPr lang="pt-BR" sz="1400" dirty="0">
                <a:solidFill>
                  <a:schemeClr val="bg2">
                    <a:lumMod val="50000"/>
                  </a:schemeClr>
                </a:solidFill>
                <a:latin typeface="Calibri" panose="020F0502020204030204"/>
                <a:cs typeface="Times New Roman" panose="02020603050405020304" pitchFamily="18" charset="0"/>
              </a:rPr>
              <a:t>Beneficiários </a:t>
            </a:r>
            <a:r>
              <a:rPr lang="pt-BR" sz="1400" b="1" dirty="0">
                <a:solidFill>
                  <a:schemeClr val="bg2">
                    <a:lumMod val="50000"/>
                  </a:schemeClr>
                </a:solidFill>
                <a:latin typeface="Calibri" panose="020F0502020204030204" pitchFamily="34" charset="0"/>
                <a:ea typeface="Verdana" panose="020B0604030504040204" pitchFamily="34" charset="0"/>
                <a:cs typeface="Calibri" panose="020F0502020204030204" pitchFamily="34" charset="0"/>
              </a:rPr>
              <a:t>UNIODONTO CAMPINAS</a:t>
            </a:r>
            <a:endParaRPr lang="pt-BR" sz="1400" b="1" dirty="0">
              <a:solidFill>
                <a:schemeClr val="bg2">
                  <a:lumMod val="50000"/>
                </a:schemeClr>
              </a:solidFill>
              <a:latin typeface="Calibri" panose="020F0502020204030204"/>
              <a:cs typeface="Times New Roman" panose="02020603050405020304" pitchFamily="18" charset="0"/>
            </a:endParaRPr>
          </a:p>
          <a:p>
            <a:pPr algn="just" fontAlgn="auto">
              <a:spcBef>
                <a:spcPts val="0"/>
              </a:spcBef>
              <a:spcAft>
                <a:spcPts val="0"/>
              </a:spcAft>
              <a:buClr>
                <a:prstClr val="black">
                  <a:lumMod val="50000"/>
                  <a:lumOff val="50000"/>
                </a:prstClr>
              </a:buClr>
            </a:pPr>
            <a:endParaRPr lang="pt-BR" sz="1600" dirty="0">
              <a:solidFill>
                <a:schemeClr val="bg2">
                  <a:lumMod val="50000"/>
                </a:schemeClr>
              </a:solidFill>
              <a:latin typeface="Calibri" panose="020F0502020204030204"/>
              <a:cs typeface="Times New Roman" panose="02020603050405020304" pitchFamily="18" charset="0"/>
            </a:endParaRPr>
          </a:p>
          <a:p>
            <a:pPr algn="just" fontAlgn="auto">
              <a:spcBef>
                <a:spcPts val="0"/>
              </a:spcBef>
              <a:spcAft>
                <a:spcPts val="0"/>
              </a:spcAft>
              <a:buClr>
                <a:prstClr val="black">
                  <a:lumMod val="50000"/>
                  <a:lumOff val="50000"/>
                </a:prstClr>
              </a:buClr>
            </a:pPr>
            <a:r>
              <a:rPr lang="pt-BR" sz="1600" b="1" dirty="0">
                <a:solidFill>
                  <a:schemeClr val="bg2">
                    <a:lumMod val="50000"/>
                  </a:schemeClr>
                </a:solidFill>
                <a:latin typeface="Calibri" panose="020F0502020204030204"/>
                <a:cs typeface="Times New Roman" panose="02020603050405020304" pitchFamily="18" charset="0"/>
              </a:rPr>
              <a:t>População elegível à pesquisa:</a:t>
            </a:r>
          </a:p>
          <a:p>
            <a:pPr algn="just" fontAlgn="auto">
              <a:spcBef>
                <a:spcPts val="0"/>
              </a:spcBef>
              <a:spcAft>
                <a:spcPts val="0"/>
              </a:spcAft>
              <a:buClr>
                <a:prstClr val="black">
                  <a:lumMod val="50000"/>
                  <a:lumOff val="50000"/>
                </a:prstClr>
              </a:buClr>
            </a:pPr>
            <a:r>
              <a:rPr lang="pt-BR" sz="1400" b="1" dirty="0">
                <a:solidFill>
                  <a:schemeClr val="bg2">
                    <a:lumMod val="50000"/>
                  </a:schemeClr>
                </a:solidFill>
                <a:latin typeface="Calibri" panose="020F0502020204030204"/>
                <a:cs typeface="Times New Roman" panose="02020603050405020304" pitchFamily="18" charset="0"/>
              </a:rPr>
              <a:t>338.277 </a:t>
            </a:r>
            <a:r>
              <a:rPr lang="pt-BR" sz="1400" dirty="0">
                <a:solidFill>
                  <a:schemeClr val="bg2">
                    <a:lumMod val="50000"/>
                  </a:schemeClr>
                </a:solidFill>
                <a:latin typeface="Calibri" panose="020F0502020204030204"/>
                <a:cs typeface="Times New Roman" panose="02020603050405020304" pitchFamily="18" charset="0"/>
              </a:rPr>
              <a:t>maiores de 18 anos</a:t>
            </a:r>
          </a:p>
          <a:p>
            <a:pPr algn="just" fontAlgn="auto">
              <a:spcBef>
                <a:spcPts val="0"/>
              </a:spcBef>
              <a:spcAft>
                <a:spcPts val="0"/>
              </a:spcAft>
              <a:buClr>
                <a:prstClr val="black">
                  <a:lumMod val="50000"/>
                  <a:lumOff val="50000"/>
                </a:prstClr>
              </a:buClr>
            </a:pPr>
            <a:endParaRPr lang="pt-BR" sz="1600" b="1" dirty="0">
              <a:solidFill>
                <a:schemeClr val="bg2">
                  <a:lumMod val="50000"/>
                </a:schemeClr>
              </a:solidFill>
              <a:latin typeface="Calibri" panose="020F0502020204030204"/>
              <a:cs typeface="Times New Roman" panose="02020603050405020304" pitchFamily="18" charset="0"/>
            </a:endParaRPr>
          </a:p>
          <a:p>
            <a:pPr algn="just" fontAlgn="auto">
              <a:spcBef>
                <a:spcPts val="0"/>
              </a:spcBef>
              <a:spcAft>
                <a:spcPts val="0"/>
              </a:spcAft>
              <a:buClr>
                <a:prstClr val="black">
                  <a:lumMod val="50000"/>
                  <a:lumOff val="50000"/>
                </a:prstClr>
              </a:buClr>
            </a:pPr>
            <a:r>
              <a:rPr lang="pt-BR" sz="1600" b="1" dirty="0">
                <a:solidFill>
                  <a:schemeClr val="bg2">
                    <a:lumMod val="50000"/>
                  </a:schemeClr>
                </a:solidFill>
                <a:latin typeface="Calibri" panose="020F0502020204030204"/>
                <a:cs typeface="Times New Roman" panose="02020603050405020304" pitchFamily="18" charset="0"/>
              </a:rPr>
              <a:t>Planejamento da Pesquisa:</a:t>
            </a:r>
          </a:p>
          <a:p>
            <a:pPr algn="just" fontAlgn="auto">
              <a:spcBef>
                <a:spcPts val="0"/>
              </a:spcBef>
              <a:spcAft>
                <a:spcPts val="0"/>
              </a:spcAft>
              <a:buClr>
                <a:prstClr val="black">
                  <a:lumMod val="50000"/>
                  <a:lumOff val="50000"/>
                </a:prstClr>
              </a:buClr>
            </a:pPr>
            <a:r>
              <a:rPr lang="pt-BR" sz="1400" b="1" dirty="0">
                <a:solidFill>
                  <a:schemeClr val="bg2">
                    <a:lumMod val="50000"/>
                  </a:schemeClr>
                </a:solidFill>
                <a:latin typeface="Calibri" panose="020F0502020204030204"/>
                <a:cs typeface="Times New Roman" panose="02020603050405020304" pitchFamily="18" charset="0"/>
              </a:rPr>
              <a:t>29/01/2026</a:t>
            </a:r>
          </a:p>
          <a:p>
            <a:pPr algn="just" fontAlgn="auto">
              <a:spcBef>
                <a:spcPts val="0"/>
              </a:spcBef>
              <a:spcAft>
                <a:spcPts val="0"/>
              </a:spcAft>
              <a:buClr>
                <a:prstClr val="black">
                  <a:lumMod val="50000"/>
                  <a:lumOff val="50000"/>
                </a:prstClr>
              </a:buClr>
            </a:pPr>
            <a:endParaRPr lang="pt-BR" sz="1600" b="1" dirty="0">
              <a:solidFill>
                <a:schemeClr val="bg2">
                  <a:lumMod val="50000"/>
                </a:schemeClr>
              </a:solidFill>
              <a:latin typeface="Calibri" panose="020F0502020204030204"/>
              <a:cs typeface="Times New Roman" panose="02020603050405020304" pitchFamily="18" charset="0"/>
            </a:endParaRPr>
          </a:p>
          <a:p>
            <a:pPr algn="just" fontAlgn="auto">
              <a:spcBef>
                <a:spcPts val="0"/>
              </a:spcBef>
              <a:spcAft>
                <a:spcPts val="0"/>
              </a:spcAft>
              <a:buClr>
                <a:prstClr val="black">
                  <a:lumMod val="50000"/>
                  <a:lumOff val="50000"/>
                </a:prstClr>
              </a:buClr>
            </a:pPr>
            <a:r>
              <a:rPr lang="pt-BR" sz="1600" b="1" dirty="0">
                <a:solidFill>
                  <a:schemeClr val="bg2">
                    <a:lumMod val="50000"/>
                  </a:schemeClr>
                </a:solidFill>
                <a:latin typeface="Calibri" panose="020F0502020204030204"/>
                <a:cs typeface="Times New Roman" panose="02020603050405020304" pitchFamily="18" charset="0"/>
              </a:rPr>
              <a:t>Período de Campo:</a:t>
            </a:r>
          </a:p>
          <a:p>
            <a:pPr algn="just" fontAlgn="auto">
              <a:spcBef>
                <a:spcPts val="0"/>
              </a:spcBef>
              <a:spcAft>
                <a:spcPts val="0"/>
              </a:spcAft>
              <a:buClr>
                <a:prstClr val="black">
                  <a:lumMod val="50000"/>
                  <a:lumOff val="50000"/>
                </a:prstClr>
              </a:buClr>
            </a:pPr>
            <a:r>
              <a:rPr lang="pt-BR" sz="1400" b="1" dirty="0">
                <a:solidFill>
                  <a:schemeClr val="bg2">
                    <a:lumMod val="50000"/>
                  </a:schemeClr>
                </a:solidFill>
                <a:latin typeface="Calibri" panose="020F0502020204030204"/>
                <a:cs typeface="Times New Roman" panose="02020603050405020304" pitchFamily="18" charset="0"/>
              </a:rPr>
              <a:t>05/03/2026 a 01/04/2026</a:t>
            </a:r>
          </a:p>
          <a:p>
            <a:pPr algn="just" fontAlgn="auto">
              <a:spcBef>
                <a:spcPts val="0"/>
              </a:spcBef>
              <a:spcAft>
                <a:spcPts val="0"/>
              </a:spcAft>
              <a:buClr>
                <a:prstClr val="black">
                  <a:lumMod val="50000"/>
                  <a:lumOff val="50000"/>
                </a:prstClr>
              </a:buClr>
            </a:pPr>
            <a:endParaRPr lang="pt-BR" sz="1600" b="1" dirty="0">
              <a:solidFill>
                <a:schemeClr val="bg2">
                  <a:lumMod val="50000"/>
                </a:schemeClr>
              </a:solidFill>
              <a:latin typeface="Calibri" panose="020F0502020204030204"/>
              <a:cs typeface="Times New Roman" panose="02020603050405020304" pitchFamily="18" charset="0"/>
            </a:endParaRPr>
          </a:p>
          <a:p>
            <a:pPr algn="just" fontAlgn="auto">
              <a:spcBef>
                <a:spcPts val="0"/>
              </a:spcBef>
              <a:spcAft>
                <a:spcPts val="0"/>
              </a:spcAft>
              <a:buClr>
                <a:prstClr val="black">
                  <a:lumMod val="50000"/>
                  <a:lumOff val="50000"/>
                </a:prstClr>
              </a:buClr>
            </a:pPr>
            <a:r>
              <a:rPr lang="pt-BR" sz="1600" b="1" dirty="0">
                <a:solidFill>
                  <a:schemeClr val="bg2">
                    <a:lumMod val="50000"/>
                  </a:schemeClr>
                </a:solidFill>
                <a:latin typeface="Calibri" panose="020F0502020204030204"/>
                <a:cs typeface="Times New Roman" panose="02020603050405020304" pitchFamily="18" charset="0"/>
              </a:rPr>
              <a:t>Forma de coleta dos dados: </a:t>
            </a:r>
            <a:r>
              <a:rPr lang="pt-BR" sz="1400" dirty="0">
                <a:solidFill>
                  <a:schemeClr val="bg2">
                    <a:lumMod val="50000"/>
                  </a:schemeClr>
                </a:solidFill>
                <a:latin typeface="Calibri" panose="020F0502020204030204"/>
                <a:cs typeface="Calibri Light" panose="020F0302020204030204" pitchFamily="34" charset="0"/>
              </a:rPr>
              <a:t>Pesquisa telefônica (CATI) e online</a:t>
            </a:r>
            <a:r>
              <a:rPr lang="pt-BR" sz="1400" b="1" dirty="0">
                <a:solidFill>
                  <a:schemeClr val="bg2">
                    <a:lumMod val="50000"/>
                  </a:schemeClr>
                </a:solidFill>
                <a:latin typeface="Calibri" panose="020F0502020204030204"/>
                <a:cs typeface="Times New Roman" panose="02020603050405020304" pitchFamily="18" charset="0"/>
              </a:rPr>
              <a:t>. </a:t>
            </a:r>
            <a:r>
              <a:rPr lang="pt-BR" sz="1400" dirty="0">
                <a:solidFill>
                  <a:schemeClr val="bg2">
                    <a:lumMod val="50000"/>
                  </a:schemeClr>
                </a:solidFill>
                <a:latin typeface="Calibri" panose="020F0502020204030204"/>
                <a:cs typeface="Times New Roman" panose="02020603050405020304" pitchFamily="18" charset="0"/>
              </a:rPr>
              <a:t>Seguindo os códigos de ética </a:t>
            </a:r>
            <a:r>
              <a:rPr lang="pt-BR" sz="1400" b="1" dirty="0">
                <a:solidFill>
                  <a:schemeClr val="bg2">
                    <a:lumMod val="50000"/>
                  </a:schemeClr>
                </a:solidFill>
                <a:latin typeface="Calibri" panose="020F0502020204030204"/>
                <a:cs typeface="Times New Roman" panose="02020603050405020304" pitchFamily="18" charset="0"/>
              </a:rPr>
              <a:t>ASQ, ICC/ESOMAR </a:t>
            </a:r>
            <a:r>
              <a:rPr lang="pt-BR" sz="1400" dirty="0">
                <a:solidFill>
                  <a:schemeClr val="bg2">
                    <a:lumMod val="50000"/>
                  </a:schemeClr>
                </a:solidFill>
                <a:latin typeface="Calibri" panose="020F0502020204030204"/>
                <a:cs typeface="Times New Roman" panose="02020603050405020304" pitchFamily="18" charset="0"/>
              </a:rPr>
              <a:t>e a </a:t>
            </a:r>
            <a:r>
              <a:rPr lang="pt-BR" sz="1400" b="1" dirty="0">
                <a:solidFill>
                  <a:schemeClr val="bg2">
                    <a:lumMod val="50000"/>
                  </a:schemeClr>
                </a:solidFill>
                <a:latin typeface="Calibri" panose="020F0502020204030204"/>
                <a:cs typeface="Times New Roman" panose="02020603050405020304" pitchFamily="18" charset="0"/>
              </a:rPr>
              <a:t>norma ABNT NBR ISO 20.252</a:t>
            </a:r>
            <a:endParaRPr lang="pt-BR" sz="1600" b="1" dirty="0">
              <a:solidFill>
                <a:schemeClr val="bg2">
                  <a:lumMod val="50000"/>
                </a:schemeClr>
              </a:solidFill>
              <a:latin typeface="Calibri" panose="020F0502020204030204"/>
              <a:cs typeface="Times New Roman" panose="02020603050405020304" pitchFamily="18" charset="0"/>
            </a:endParaRPr>
          </a:p>
        </p:txBody>
      </p:sp>
    </p:spTree>
    <p:extLst>
      <p:ext uri="{BB962C8B-B14F-4D97-AF65-F5344CB8AC3E}">
        <p14:creationId xmlns:p14="http://schemas.microsoft.com/office/powerpoint/2010/main" val="2407923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tângulo 30">
            <a:extLst>
              <a:ext uri="{FF2B5EF4-FFF2-40B4-BE49-F238E27FC236}">
                <a16:creationId xmlns:a16="http://schemas.microsoft.com/office/drawing/2014/main" id="{36493672-5825-AD8C-F67B-772AF519639F}"/>
              </a:ext>
            </a:extLst>
          </p:cNvPr>
          <p:cNvSpPr/>
          <p:nvPr/>
        </p:nvSpPr>
        <p:spPr>
          <a:xfrm>
            <a:off x="4863872" y="1127312"/>
            <a:ext cx="3600000" cy="2077492"/>
          </a:xfrm>
          <a:prstGeom prst="rect">
            <a:avLst/>
          </a:prstGeom>
          <a:solidFill>
            <a:sysClr val="window" lastClr="FFFFFF">
              <a:lumMod val="95000"/>
            </a:sysClr>
          </a:solidFill>
          <a:ln w="38100">
            <a:noFill/>
          </a:ln>
          <a:effectLst/>
        </p:spPr>
        <p:txBody>
          <a:bodyPr wrap="square">
            <a:spAutoFit/>
          </a:bodyPr>
          <a:lstStyle/>
          <a:p>
            <a:pPr algn="ctr" fontAlgn="auto">
              <a:spcBef>
                <a:spcPts val="0"/>
              </a:spcBef>
              <a:spcAft>
                <a:spcPts val="0"/>
              </a:spcAft>
              <a:defRPr/>
            </a:pPr>
            <a:endParaRPr lang="pt-BR" sz="1400" kern="0" spc="300" dirty="0">
              <a:solidFill>
                <a:schemeClr val="bg2">
                  <a:lumMod val="50000"/>
                </a:schemeClr>
              </a:solidFill>
              <a:latin typeface="Calibri" panose="020F0502020204030204"/>
              <a:cs typeface="Khmer UI" panose="020B0502040204020203" pitchFamily="34" charset="0"/>
            </a:endParaRPr>
          </a:p>
          <a:p>
            <a:pPr algn="ctr" fontAlgn="auto">
              <a:spcBef>
                <a:spcPts val="0"/>
              </a:spcBef>
              <a:spcAft>
                <a:spcPts val="0"/>
              </a:spcAft>
              <a:defRPr/>
            </a:pPr>
            <a:r>
              <a:rPr lang="pt-BR" sz="1400" kern="0" spc="300" dirty="0">
                <a:solidFill>
                  <a:schemeClr val="bg2">
                    <a:lumMod val="50000"/>
                  </a:schemeClr>
                </a:solidFill>
                <a:latin typeface="Calibri" panose="020F0502020204030204"/>
                <a:cs typeface="Khmer UI" panose="020B0502040204020203" pitchFamily="34" charset="0"/>
              </a:rPr>
              <a:t>TAXA DE RESPONDENTES</a:t>
            </a:r>
          </a:p>
          <a:p>
            <a:pPr algn="ctr" fontAlgn="auto">
              <a:spcBef>
                <a:spcPts val="0"/>
              </a:spcBef>
              <a:spcAft>
                <a:spcPts val="0"/>
              </a:spcAft>
              <a:defRPr/>
            </a:pPr>
            <a:r>
              <a:rPr lang="pt-BR" sz="5000" b="1" kern="0" spc="300" dirty="0">
                <a:solidFill>
                  <a:schemeClr val="bg2">
                    <a:lumMod val="50000"/>
                  </a:schemeClr>
                </a:solidFill>
                <a:latin typeface="Calibri" panose="020F0502020204030204"/>
                <a:cs typeface="Khmer UI" panose="020B0502040204020203" pitchFamily="34" charset="0"/>
              </a:rPr>
              <a:t>0,9</a:t>
            </a:r>
            <a:r>
              <a:rPr lang="pt-BR" sz="5000" b="1" kern="0" dirty="0">
                <a:solidFill>
                  <a:schemeClr val="bg2">
                    <a:lumMod val="50000"/>
                  </a:schemeClr>
                </a:solidFill>
                <a:latin typeface="Calibri" panose="020F0502020204030204"/>
                <a:cs typeface="Khmer UI" panose="020B0502040204020203" pitchFamily="34" charset="0"/>
              </a:rPr>
              <a:t> %</a:t>
            </a:r>
          </a:p>
          <a:p>
            <a:pPr algn="ctr" fontAlgn="auto">
              <a:spcBef>
                <a:spcPts val="0"/>
              </a:spcBef>
              <a:spcAft>
                <a:spcPts val="0"/>
              </a:spcAft>
              <a:defRPr/>
            </a:pPr>
            <a:endParaRPr lang="pt-BR" sz="1400" b="1" kern="0" spc="300" dirty="0">
              <a:solidFill>
                <a:schemeClr val="bg2">
                  <a:lumMod val="50000"/>
                </a:schemeClr>
              </a:solidFill>
              <a:latin typeface="Calibri" panose="020F0502020204030204" pitchFamily="34" charset="0"/>
              <a:cs typeface="Khmer UI" panose="020B0502040204020203" pitchFamily="34" charset="0"/>
            </a:endParaRPr>
          </a:p>
          <a:p>
            <a:pPr algn="ctr" fontAlgn="auto">
              <a:spcBef>
                <a:spcPts val="0"/>
              </a:spcBef>
              <a:spcAft>
                <a:spcPts val="0"/>
              </a:spcAft>
              <a:defRPr/>
            </a:pPr>
            <a:r>
              <a:rPr lang="pt-BR" sz="1400" b="1" kern="0" spc="300" dirty="0">
                <a:solidFill>
                  <a:schemeClr val="bg2">
                    <a:lumMod val="50000"/>
                  </a:schemeClr>
                </a:solidFill>
                <a:latin typeface="Calibri" panose="020F0502020204030204" pitchFamily="34" charset="0"/>
                <a:cs typeface="Khmer UI" panose="020B0502040204020203" pitchFamily="34" charset="0"/>
              </a:rPr>
              <a:t>Total de Contatos</a:t>
            </a:r>
          </a:p>
          <a:p>
            <a:pPr algn="ctr" fontAlgn="auto">
              <a:spcBef>
                <a:spcPts val="0"/>
              </a:spcBef>
              <a:spcAft>
                <a:spcPts val="0"/>
              </a:spcAft>
              <a:defRPr/>
            </a:pPr>
            <a:r>
              <a:rPr lang="pt-BR" sz="1400" b="1" kern="0" spc="300" dirty="0">
                <a:solidFill>
                  <a:schemeClr val="bg2">
                    <a:lumMod val="50000"/>
                  </a:schemeClr>
                </a:solidFill>
                <a:latin typeface="Calibri" panose="020F0502020204030204" pitchFamily="34" charset="0"/>
                <a:cs typeface="Khmer UI" panose="020B0502040204020203" pitchFamily="34" charset="0"/>
              </a:rPr>
              <a:t>Telefônico e Online: 82.173</a:t>
            </a:r>
          </a:p>
          <a:p>
            <a:pPr algn="ctr" fontAlgn="auto">
              <a:spcBef>
                <a:spcPts val="0"/>
              </a:spcBef>
              <a:spcAft>
                <a:spcPts val="0"/>
              </a:spcAft>
              <a:defRPr/>
            </a:pPr>
            <a:endParaRPr lang="pt-BR" sz="900" b="1" kern="0" dirty="0">
              <a:solidFill>
                <a:schemeClr val="bg2">
                  <a:lumMod val="50000"/>
                </a:schemeClr>
              </a:solidFill>
              <a:latin typeface="Calibri" panose="020F0502020204030204" pitchFamily="34" charset="0"/>
              <a:cs typeface="+mn-cs"/>
            </a:endParaRPr>
          </a:p>
        </p:txBody>
      </p:sp>
      <p:sp>
        <p:nvSpPr>
          <p:cNvPr id="32" name="CaixaDeTexto 31">
            <a:extLst>
              <a:ext uri="{FF2B5EF4-FFF2-40B4-BE49-F238E27FC236}">
                <a16:creationId xmlns:a16="http://schemas.microsoft.com/office/drawing/2014/main" id="{0F008AA1-EB18-C624-006F-D33B6475686D}"/>
              </a:ext>
            </a:extLst>
          </p:cNvPr>
          <p:cNvSpPr txBox="1"/>
          <p:nvPr/>
        </p:nvSpPr>
        <p:spPr>
          <a:xfrm>
            <a:off x="-24680" y="6372089"/>
            <a:ext cx="6696744" cy="369279"/>
          </a:xfrm>
          <a:prstGeom prst="rect">
            <a:avLst/>
          </a:prstGeom>
          <a:noFill/>
        </p:spPr>
        <p:txBody>
          <a:bodyPr wrap="square" lIns="91390" tIns="45694" rIns="91390" bIns="45694" rtlCol="0">
            <a:spAutoFit/>
          </a:bodyPr>
          <a:lstStyle>
            <a:defPPr>
              <a:defRPr lang="pt-BR"/>
            </a:defPPr>
            <a:lvl1pPr defTabSz="1219535">
              <a:defRPr sz="1000" kern="0">
                <a:solidFill>
                  <a:srgbClr val="4D4E53"/>
                </a:solidFill>
              </a:defRPr>
            </a:lvl1pPr>
          </a:lstStyle>
          <a:p>
            <a:pPr fontAlgn="auto">
              <a:spcBef>
                <a:spcPts val="0"/>
              </a:spcBef>
              <a:spcAft>
                <a:spcPts val="0"/>
              </a:spcAft>
            </a:pPr>
            <a:r>
              <a:rPr lang="pt-BR" sz="900" dirty="0">
                <a:solidFill>
                  <a:schemeClr val="bg2">
                    <a:lumMod val="50000"/>
                  </a:schemeClr>
                </a:solidFill>
                <a:latin typeface="Calibri" panose="020F0502020204030204"/>
                <a:cs typeface="+mn-cs"/>
              </a:rPr>
              <a:t>Nota: Outros = </a:t>
            </a:r>
            <a:r>
              <a:rPr lang="pt-BR" sz="900" dirty="0">
                <a:solidFill>
                  <a:schemeClr val="bg2">
                    <a:lumMod val="50000"/>
                  </a:schemeClr>
                </a:solidFill>
                <a:latin typeface="Calibri" panose="020F0502020204030204"/>
                <a:cs typeface="Times New Roman" panose="02020603050405020304" pitchFamily="18" charset="0"/>
              </a:rPr>
              <a:t>Demais classificações não especificadas anteriormente (por exemplo: o beneficiário é incapacitado de responder)</a:t>
            </a:r>
          </a:p>
          <a:p>
            <a:pPr fontAlgn="auto">
              <a:spcBef>
                <a:spcPts val="0"/>
              </a:spcBef>
              <a:spcAft>
                <a:spcPts val="0"/>
              </a:spcAft>
            </a:pPr>
            <a:r>
              <a:rPr lang="pt-BR" sz="900" dirty="0">
                <a:solidFill>
                  <a:schemeClr val="bg2">
                    <a:lumMod val="50000"/>
                  </a:schemeClr>
                </a:solidFill>
                <a:latin typeface="Calibri" panose="020F0502020204030204"/>
                <a:cs typeface="Times New Roman" panose="02020603050405020304" pitchFamily="18" charset="0"/>
              </a:rPr>
              <a:t>Nota²: O universo amostral online com base em sorteio está diretamente relacionado à quantidade de registros com endereços de e-mail.</a:t>
            </a:r>
          </a:p>
        </p:txBody>
      </p:sp>
      <p:sp>
        <p:nvSpPr>
          <p:cNvPr id="33" name="Seta: Pentágono 32">
            <a:extLst>
              <a:ext uri="{FF2B5EF4-FFF2-40B4-BE49-F238E27FC236}">
                <a16:creationId xmlns:a16="http://schemas.microsoft.com/office/drawing/2014/main" id="{8B02853A-C630-DBFA-ACD9-3BAF036AFEAD}"/>
              </a:ext>
            </a:extLst>
          </p:cNvPr>
          <p:cNvSpPr/>
          <p:nvPr/>
        </p:nvSpPr>
        <p:spPr>
          <a:xfrm>
            <a:off x="543652" y="3593513"/>
            <a:ext cx="5590541" cy="414710"/>
          </a:xfrm>
          <a:prstGeom prst="homePlate">
            <a:avLst/>
          </a:prstGeom>
          <a:solidFill>
            <a:schemeClr val="bg2">
              <a:lumMod val="50000"/>
            </a:schemeClr>
          </a:solidFill>
          <a:ln w="12700" cap="flat" cmpd="sng" algn="ctr">
            <a:noFill/>
            <a:prstDash val="solid"/>
            <a:miter lim="800000"/>
          </a:ln>
          <a:effectLst/>
        </p:spPr>
        <p:txBody>
          <a:bodyPr rtlCol="0" anchor="ctr"/>
          <a:lstStyle/>
          <a:p>
            <a:pPr algn="ctr" fontAlgn="auto">
              <a:spcBef>
                <a:spcPts val="0"/>
              </a:spcBef>
              <a:spcAft>
                <a:spcPts val="0"/>
              </a:spcAft>
              <a:defRPr/>
            </a:pPr>
            <a:r>
              <a:rPr lang="pt-BR" sz="1400" kern="0" dirty="0">
                <a:solidFill>
                  <a:prstClr val="white"/>
                </a:solidFill>
                <a:latin typeface="Calibri" panose="020F0502020204030204"/>
                <a:cs typeface="Times New Roman" panose="02020603050405020304" pitchFamily="18" charset="0"/>
              </a:rPr>
              <a:t>Questionários concluídos </a:t>
            </a:r>
            <a:r>
              <a:rPr lang="pt-BR" sz="1000" kern="0" dirty="0">
                <a:solidFill>
                  <a:prstClr val="white"/>
                </a:solidFill>
                <a:latin typeface="Calibri" panose="020F0502020204030204"/>
                <a:cs typeface="Times New Roman" panose="02020603050405020304" pitchFamily="18" charset="0"/>
              </a:rPr>
              <a:t>(banco de dados)</a:t>
            </a:r>
          </a:p>
        </p:txBody>
      </p:sp>
      <p:sp>
        <p:nvSpPr>
          <p:cNvPr id="35" name="Seta: Pentágono 34">
            <a:extLst>
              <a:ext uri="{FF2B5EF4-FFF2-40B4-BE49-F238E27FC236}">
                <a16:creationId xmlns:a16="http://schemas.microsoft.com/office/drawing/2014/main" id="{A46B8145-7168-58B7-36CB-537B0EB1E60B}"/>
              </a:ext>
            </a:extLst>
          </p:cNvPr>
          <p:cNvSpPr/>
          <p:nvPr/>
        </p:nvSpPr>
        <p:spPr>
          <a:xfrm>
            <a:off x="543392" y="4057439"/>
            <a:ext cx="5590800" cy="414000"/>
          </a:xfrm>
          <a:prstGeom prst="homePlate">
            <a:avLst/>
          </a:prstGeom>
          <a:solidFill>
            <a:schemeClr val="bg2">
              <a:lumMod val="50000"/>
            </a:schemeClr>
          </a:solidFill>
          <a:ln w="12700" cap="flat" cmpd="sng" algn="ctr">
            <a:noFill/>
            <a:prstDash val="solid"/>
            <a:miter lim="800000"/>
          </a:ln>
          <a:effectLst/>
        </p:spPr>
        <p:txBody>
          <a:bodyPr rtlCol="0" anchor="ctr"/>
          <a:lstStyle/>
          <a:p>
            <a:pPr algn="ctr" fontAlgn="auto">
              <a:spcBef>
                <a:spcPts val="0"/>
              </a:spcBef>
              <a:spcAft>
                <a:spcPts val="0"/>
              </a:spcAft>
              <a:defRPr/>
            </a:pPr>
            <a:r>
              <a:rPr lang="pt-BR" sz="1400" kern="0" dirty="0">
                <a:solidFill>
                  <a:prstClr val="white"/>
                </a:solidFill>
                <a:latin typeface="Calibri" panose="020F0502020204030204"/>
                <a:cs typeface="Times New Roman" panose="02020603050405020304" pitchFamily="18" charset="0"/>
              </a:rPr>
              <a:t>Beneficiários não aceitaram participar da pesquisa </a:t>
            </a:r>
            <a:r>
              <a:rPr lang="pt-BR" sz="1000" kern="0" dirty="0">
                <a:solidFill>
                  <a:prstClr val="white"/>
                </a:solidFill>
                <a:latin typeface="Calibri" panose="020F0502020204030204"/>
                <a:cs typeface="Times New Roman" panose="02020603050405020304" pitchFamily="18" charset="0"/>
              </a:rPr>
              <a:t>(banco de dados e evidência 1)  </a:t>
            </a:r>
            <a:endParaRPr lang="pt-BR" sz="1400" kern="0" dirty="0">
              <a:solidFill>
                <a:prstClr val="white"/>
              </a:solidFill>
              <a:latin typeface="Calibri" panose="020F0502020204030204"/>
              <a:cs typeface="+mn-cs"/>
            </a:endParaRPr>
          </a:p>
        </p:txBody>
      </p:sp>
      <p:sp>
        <p:nvSpPr>
          <p:cNvPr id="36" name="Seta: Pentágono 35">
            <a:extLst>
              <a:ext uri="{FF2B5EF4-FFF2-40B4-BE49-F238E27FC236}">
                <a16:creationId xmlns:a16="http://schemas.microsoft.com/office/drawing/2014/main" id="{566AA8A2-43F4-972F-0EED-126FDE7B9928}"/>
              </a:ext>
            </a:extLst>
          </p:cNvPr>
          <p:cNvSpPr/>
          <p:nvPr/>
        </p:nvSpPr>
        <p:spPr>
          <a:xfrm>
            <a:off x="543392" y="4506975"/>
            <a:ext cx="5590800" cy="414710"/>
          </a:xfrm>
          <a:prstGeom prst="homePlate">
            <a:avLst/>
          </a:prstGeom>
          <a:solidFill>
            <a:schemeClr val="bg2">
              <a:lumMod val="50000"/>
            </a:schemeClr>
          </a:solidFill>
          <a:ln w="12700" cap="flat" cmpd="sng" algn="ctr">
            <a:noFill/>
            <a:prstDash val="solid"/>
            <a:miter lim="800000"/>
          </a:ln>
          <a:effectLst/>
        </p:spPr>
        <p:txBody>
          <a:bodyPr rtlCol="0" anchor="ctr"/>
          <a:lstStyle/>
          <a:p>
            <a:pPr algn="ctr" fontAlgn="auto">
              <a:spcBef>
                <a:spcPts val="0"/>
              </a:spcBef>
              <a:spcAft>
                <a:spcPts val="0"/>
              </a:spcAft>
              <a:defRPr/>
            </a:pPr>
            <a:r>
              <a:rPr lang="pt-BR" sz="1400" kern="0" dirty="0">
                <a:solidFill>
                  <a:prstClr val="white"/>
                </a:solidFill>
                <a:latin typeface="Calibri" panose="020F0502020204030204"/>
                <a:cs typeface="+mn-cs"/>
              </a:rPr>
              <a:t>Pesquisas</a:t>
            </a:r>
            <a:r>
              <a:rPr lang="pt-BR" sz="1400" kern="0" dirty="0">
                <a:solidFill>
                  <a:prstClr val="white"/>
                </a:solidFill>
                <a:latin typeface="Calibri" panose="020F0502020204030204"/>
                <a:cs typeface="Times New Roman" panose="02020603050405020304" pitchFamily="18" charset="0"/>
              </a:rPr>
              <a:t> Incompletas </a:t>
            </a:r>
            <a:r>
              <a:rPr lang="pt-BR" sz="1000" kern="0" dirty="0">
                <a:solidFill>
                  <a:prstClr val="white"/>
                </a:solidFill>
                <a:latin typeface="Calibri" panose="020F0502020204030204"/>
                <a:cs typeface="Times New Roman" panose="02020603050405020304" pitchFamily="18" charset="0"/>
              </a:rPr>
              <a:t>(banco de dados)</a:t>
            </a:r>
            <a:endParaRPr lang="pt-BR" sz="1000" kern="0" dirty="0">
              <a:solidFill>
                <a:prstClr val="white"/>
              </a:solidFill>
              <a:latin typeface="Calibri" panose="020F0502020204030204"/>
              <a:cs typeface="+mn-cs"/>
            </a:endParaRPr>
          </a:p>
        </p:txBody>
      </p:sp>
      <p:sp>
        <p:nvSpPr>
          <p:cNvPr id="37" name="Seta: Pentágono 36">
            <a:extLst>
              <a:ext uri="{FF2B5EF4-FFF2-40B4-BE49-F238E27FC236}">
                <a16:creationId xmlns:a16="http://schemas.microsoft.com/office/drawing/2014/main" id="{21DA8549-DBDB-1E62-8AE6-2BE47E9B56F9}"/>
              </a:ext>
            </a:extLst>
          </p:cNvPr>
          <p:cNvSpPr/>
          <p:nvPr/>
        </p:nvSpPr>
        <p:spPr>
          <a:xfrm>
            <a:off x="543392" y="4959215"/>
            <a:ext cx="5590800" cy="414000"/>
          </a:xfrm>
          <a:prstGeom prst="homePlate">
            <a:avLst/>
          </a:prstGeom>
          <a:solidFill>
            <a:schemeClr val="bg2">
              <a:lumMod val="50000"/>
            </a:schemeClr>
          </a:solidFill>
          <a:ln w="12700" cap="flat" cmpd="sng" algn="ctr">
            <a:noFill/>
            <a:prstDash val="solid"/>
            <a:miter lim="800000"/>
          </a:ln>
          <a:effectLst/>
        </p:spPr>
        <p:txBody>
          <a:bodyPr rtlCol="0" anchor="ctr"/>
          <a:lstStyle/>
          <a:p>
            <a:pPr algn="ctr" fontAlgn="auto">
              <a:spcBef>
                <a:spcPts val="0"/>
              </a:spcBef>
              <a:spcAft>
                <a:spcPts val="0"/>
              </a:spcAft>
              <a:defRPr/>
            </a:pPr>
            <a:r>
              <a:rPr lang="pt-BR" sz="1400" kern="0" dirty="0">
                <a:solidFill>
                  <a:prstClr val="white"/>
                </a:solidFill>
                <a:latin typeface="Calibri" panose="020F0502020204030204"/>
                <a:cs typeface="Times New Roman" panose="02020603050405020304" pitchFamily="18" charset="0"/>
              </a:rPr>
              <a:t>Não foi possível localizar o beneficiário </a:t>
            </a:r>
            <a:r>
              <a:rPr lang="pt-BR" sz="1000" kern="0" dirty="0">
                <a:solidFill>
                  <a:prstClr val="white"/>
                </a:solidFill>
                <a:latin typeface="Calibri" panose="020F0502020204030204"/>
                <a:cs typeface="Times New Roman" panose="02020603050405020304" pitchFamily="18" charset="0"/>
              </a:rPr>
              <a:t>(banco de dados e evidência 2) </a:t>
            </a:r>
            <a:endParaRPr lang="pt-BR" sz="1000" kern="0" dirty="0">
              <a:solidFill>
                <a:prstClr val="white"/>
              </a:solidFill>
              <a:latin typeface="Calibri" panose="020F0502020204030204"/>
              <a:cs typeface="+mn-cs"/>
            </a:endParaRPr>
          </a:p>
        </p:txBody>
      </p:sp>
      <p:sp>
        <p:nvSpPr>
          <p:cNvPr id="38" name="Seta: Pentágono 37">
            <a:extLst>
              <a:ext uri="{FF2B5EF4-FFF2-40B4-BE49-F238E27FC236}">
                <a16:creationId xmlns:a16="http://schemas.microsoft.com/office/drawing/2014/main" id="{49BCA191-99BF-2E2C-8C0C-25028A2CA71B}"/>
              </a:ext>
            </a:extLst>
          </p:cNvPr>
          <p:cNvSpPr/>
          <p:nvPr/>
        </p:nvSpPr>
        <p:spPr>
          <a:xfrm>
            <a:off x="543392" y="5432954"/>
            <a:ext cx="5590800" cy="414710"/>
          </a:xfrm>
          <a:prstGeom prst="homePlate">
            <a:avLst/>
          </a:prstGeom>
          <a:solidFill>
            <a:schemeClr val="bg2">
              <a:lumMod val="50000"/>
            </a:schemeClr>
          </a:solidFill>
          <a:ln w="12700" cap="flat" cmpd="sng" algn="ctr">
            <a:noFill/>
            <a:prstDash val="solid"/>
            <a:miter lim="800000"/>
          </a:ln>
          <a:effectLst/>
        </p:spPr>
        <p:txBody>
          <a:bodyPr rtlCol="0" anchor="ctr"/>
          <a:lstStyle/>
          <a:p>
            <a:pPr algn="ctr" fontAlgn="auto">
              <a:spcBef>
                <a:spcPts val="0"/>
              </a:spcBef>
              <a:spcAft>
                <a:spcPts val="0"/>
              </a:spcAft>
              <a:defRPr/>
            </a:pPr>
            <a:r>
              <a:rPr lang="pt-BR" sz="1400" kern="0" dirty="0">
                <a:solidFill>
                  <a:prstClr val="white"/>
                </a:solidFill>
                <a:latin typeface="Calibri" panose="020F0502020204030204"/>
                <a:cs typeface="Times New Roman" panose="02020603050405020304" pitchFamily="18" charset="0"/>
              </a:rPr>
              <a:t>Outros motivos </a:t>
            </a:r>
            <a:r>
              <a:rPr lang="pt-BR" sz="1000" kern="0" dirty="0">
                <a:solidFill>
                  <a:prstClr val="white"/>
                </a:solidFill>
                <a:latin typeface="Calibri" panose="020F0502020204030204"/>
                <a:cs typeface="Times New Roman" panose="02020603050405020304" pitchFamily="18" charset="0"/>
              </a:rPr>
              <a:t>(banco de dados e evidência 3)</a:t>
            </a:r>
            <a:endParaRPr lang="pt-BR" sz="1000" kern="0" dirty="0">
              <a:solidFill>
                <a:prstClr val="white"/>
              </a:solidFill>
              <a:latin typeface="Calibri" panose="020F0502020204030204"/>
              <a:cs typeface="+mn-cs"/>
            </a:endParaRPr>
          </a:p>
        </p:txBody>
      </p:sp>
      <p:pic>
        <p:nvPicPr>
          <p:cNvPr id="39" name="Gráfico 38" descr="Sinal de polegar para cima com preenchimento sólido">
            <a:extLst>
              <a:ext uri="{FF2B5EF4-FFF2-40B4-BE49-F238E27FC236}">
                <a16:creationId xmlns:a16="http://schemas.microsoft.com/office/drawing/2014/main" id="{3469F136-9698-7A23-DA13-E62F3F5012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85969" y="1000303"/>
            <a:ext cx="792000" cy="792000"/>
          </a:xfrm>
          <a:prstGeom prst="rect">
            <a:avLst/>
          </a:prstGeom>
        </p:spPr>
      </p:pic>
      <p:sp>
        <p:nvSpPr>
          <p:cNvPr id="53" name="Retângulo 52">
            <a:extLst>
              <a:ext uri="{FF2B5EF4-FFF2-40B4-BE49-F238E27FC236}">
                <a16:creationId xmlns:a16="http://schemas.microsoft.com/office/drawing/2014/main" id="{AE5AC892-B621-A409-61A1-E90E71D46FAF}"/>
              </a:ext>
            </a:extLst>
          </p:cNvPr>
          <p:cNvSpPr/>
          <p:nvPr/>
        </p:nvSpPr>
        <p:spPr>
          <a:xfrm>
            <a:off x="570104" y="1127312"/>
            <a:ext cx="3568684" cy="2077492"/>
          </a:xfrm>
          <a:prstGeom prst="rect">
            <a:avLst/>
          </a:prstGeom>
          <a:solidFill>
            <a:sysClr val="window" lastClr="FFFFFF">
              <a:lumMod val="95000"/>
            </a:sysClr>
          </a:solidFill>
          <a:ln w="38100">
            <a:noFill/>
          </a:ln>
          <a:effectLst/>
        </p:spPr>
        <p:txBody>
          <a:bodyPr wrap="square">
            <a:spAutoFit/>
          </a:bodyPr>
          <a:lstStyle/>
          <a:p>
            <a:pPr algn="ctr" fontAlgn="auto">
              <a:spcBef>
                <a:spcPts val="0"/>
              </a:spcBef>
              <a:spcAft>
                <a:spcPts val="0"/>
              </a:spcAft>
              <a:defRPr/>
            </a:pPr>
            <a:r>
              <a:rPr lang="pt-BR" sz="5000" b="1" kern="0" dirty="0">
                <a:solidFill>
                  <a:schemeClr val="bg2">
                    <a:lumMod val="50000"/>
                  </a:schemeClr>
                </a:solidFill>
                <a:latin typeface="Calibri" panose="020F0502020204030204"/>
                <a:cs typeface="Khmer UI" panose="020B0502040204020203" pitchFamily="34" charset="0"/>
              </a:rPr>
              <a:t>716</a:t>
            </a:r>
          </a:p>
          <a:p>
            <a:pPr algn="ctr" fontAlgn="auto">
              <a:spcBef>
                <a:spcPts val="0"/>
              </a:spcBef>
              <a:spcAft>
                <a:spcPts val="0"/>
              </a:spcAft>
              <a:defRPr/>
            </a:pPr>
            <a:r>
              <a:rPr lang="pt-BR" sz="1400" kern="0" spc="300" dirty="0">
                <a:solidFill>
                  <a:schemeClr val="bg2">
                    <a:lumMod val="50000"/>
                  </a:schemeClr>
                </a:solidFill>
                <a:latin typeface="Calibri" panose="020F0502020204030204"/>
                <a:cs typeface="Khmer UI" panose="020B0502040204020203" pitchFamily="34" charset="0"/>
              </a:rPr>
              <a:t>ENTREVISTADOS</a:t>
            </a:r>
          </a:p>
          <a:p>
            <a:pPr algn="r" fontAlgn="auto">
              <a:spcBef>
                <a:spcPts val="0"/>
              </a:spcBef>
              <a:spcAft>
                <a:spcPts val="0"/>
              </a:spcAft>
              <a:defRPr/>
            </a:pPr>
            <a:endParaRPr lang="pt-BR" sz="1400" b="1" kern="0" spc="300" dirty="0">
              <a:solidFill>
                <a:schemeClr val="bg2">
                  <a:lumMod val="50000"/>
                </a:schemeClr>
              </a:solidFill>
              <a:latin typeface="Calibri" panose="020F0502020204030204" pitchFamily="34" charset="0"/>
              <a:cs typeface="Khmer UI" panose="020B0502040204020203" pitchFamily="34" charset="0"/>
            </a:endParaRPr>
          </a:p>
          <a:p>
            <a:pPr algn="r" fontAlgn="auto">
              <a:spcBef>
                <a:spcPts val="0"/>
              </a:spcBef>
              <a:spcAft>
                <a:spcPts val="0"/>
              </a:spcAft>
              <a:defRPr/>
            </a:pPr>
            <a:endParaRPr lang="pt-BR" sz="1400" b="1" kern="0" spc="300" dirty="0">
              <a:solidFill>
                <a:schemeClr val="bg2">
                  <a:lumMod val="50000"/>
                </a:schemeClr>
              </a:solidFill>
              <a:latin typeface="Calibri" panose="020F0502020204030204" pitchFamily="34" charset="0"/>
              <a:cs typeface="Khmer UI" panose="020B0502040204020203" pitchFamily="34" charset="0"/>
            </a:endParaRPr>
          </a:p>
          <a:p>
            <a:pPr algn="ctr" fontAlgn="auto">
              <a:spcBef>
                <a:spcPts val="0"/>
              </a:spcBef>
              <a:spcAft>
                <a:spcPts val="0"/>
              </a:spcAft>
              <a:defRPr/>
            </a:pPr>
            <a:r>
              <a:rPr lang="pt-BR" sz="1400" b="1" kern="0" spc="300" dirty="0">
                <a:solidFill>
                  <a:schemeClr val="bg2">
                    <a:lumMod val="50000"/>
                  </a:schemeClr>
                </a:solidFill>
                <a:latin typeface="Calibri" panose="020F0502020204030204" pitchFamily="34" charset="0"/>
                <a:cs typeface="Khmer UI" panose="020B0502040204020203" pitchFamily="34" charset="0"/>
              </a:rPr>
              <a:t>Nível de Confiança: 95%</a:t>
            </a:r>
          </a:p>
          <a:p>
            <a:pPr algn="ctr" fontAlgn="auto">
              <a:spcBef>
                <a:spcPts val="0"/>
              </a:spcBef>
              <a:spcAft>
                <a:spcPts val="0"/>
              </a:spcAft>
              <a:defRPr/>
            </a:pPr>
            <a:r>
              <a:rPr lang="pt-BR" sz="1400" b="1" kern="0" spc="300" dirty="0">
                <a:solidFill>
                  <a:schemeClr val="bg2">
                    <a:lumMod val="50000"/>
                  </a:schemeClr>
                </a:solidFill>
                <a:latin typeface="Calibri" panose="020F0502020204030204" pitchFamily="34" charset="0"/>
                <a:cs typeface="Khmer UI" panose="020B0502040204020203" pitchFamily="34" charset="0"/>
              </a:rPr>
              <a:t>Margem de Erro: 3,66%</a:t>
            </a:r>
            <a:endParaRPr lang="pt-BR" sz="1400" b="1" kern="0" spc="300" dirty="0">
              <a:solidFill>
                <a:schemeClr val="bg2">
                  <a:lumMod val="50000"/>
                </a:schemeClr>
              </a:solidFill>
              <a:latin typeface="Calibri" panose="020F0502020204030204" pitchFamily="34" charset="0"/>
              <a:cs typeface="+mn-cs"/>
            </a:endParaRPr>
          </a:p>
          <a:p>
            <a:pPr algn="ctr" fontAlgn="auto">
              <a:spcBef>
                <a:spcPts val="0"/>
              </a:spcBef>
              <a:spcAft>
                <a:spcPts val="0"/>
              </a:spcAft>
              <a:defRPr/>
            </a:pPr>
            <a:endParaRPr lang="pt-BR" sz="900" b="1" kern="0" dirty="0">
              <a:solidFill>
                <a:schemeClr val="bg2">
                  <a:lumMod val="50000"/>
                </a:schemeClr>
              </a:solidFill>
              <a:latin typeface="Calibri" panose="020F0502020204030204" pitchFamily="34" charset="0"/>
              <a:cs typeface="+mn-cs"/>
            </a:endParaRPr>
          </a:p>
        </p:txBody>
      </p:sp>
      <p:pic>
        <p:nvPicPr>
          <p:cNvPr id="54" name="Gráfico 53" descr="Microfone de rádio com preenchimento sólido">
            <a:extLst>
              <a:ext uri="{FF2B5EF4-FFF2-40B4-BE49-F238E27FC236}">
                <a16:creationId xmlns:a16="http://schemas.microsoft.com/office/drawing/2014/main" id="{73057466-EF96-0695-4D4A-B00CBF091E6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0330" y="1000303"/>
            <a:ext cx="792000" cy="792000"/>
          </a:xfrm>
          <a:prstGeom prst="rect">
            <a:avLst/>
          </a:prstGeom>
        </p:spPr>
      </p:pic>
      <p:sp>
        <p:nvSpPr>
          <p:cNvPr id="2" name="Retângulo 1">
            <a:extLst>
              <a:ext uri="{FF2B5EF4-FFF2-40B4-BE49-F238E27FC236}">
                <a16:creationId xmlns:a16="http://schemas.microsoft.com/office/drawing/2014/main" id="{28A6B2BB-B7F9-CA54-CBF3-D05668FA9DC7}"/>
              </a:ext>
            </a:extLst>
          </p:cNvPr>
          <p:cNvSpPr/>
          <p:nvPr/>
        </p:nvSpPr>
        <p:spPr>
          <a:xfrm>
            <a:off x="6672264" y="3275921"/>
            <a:ext cx="1800000" cy="3177415"/>
          </a:xfrm>
          <a:prstGeom prst="rect">
            <a:avLst/>
          </a:prstGeom>
          <a:solidFill>
            <a:srgbClr val="F2F2F2"/>
          </a:solidFill>
          <a:ln w="12700" cap="flat" cmpd="sng" algn="ctr">
            <a:noFill/>
            <a:prstDash val="solid"/>
            <a:miter lim="800000"/>
          </a:ln>
          <a:effectLst/>
        </p:spPr>
        <p:txBody>
          <a:bodyPr rtlCol="0" anchor="ctr"/>
          <a:lstStyle/>
          <a:p>
            <a:pPr algn="ctr" fontAlgn="auto">
              <a:spcBef>
                <a:spcPts val="0"/>
              </a:spcBef>
              <a:spcAft>
                <a:spcPts val="0"/>
              </a:spcAft>
              <a:defRPr/>
            </a:pPr>
            <a:endParaRPr lang="pt-BR" sz="1800" kern="0" dirty="0">
              <a:solidFill>
                <a:prstClr val="white"/>
              </a:solidFill>
              <a:latin typeface="Calibri" panose="020F0502020204030204"/>
              <a:cs typeface="+mn-cs"/>
            </a:endParaRPr>
          </a:p>
        </p:txBody>
      </p:sp>
      <p:graphicFrame>
        <p:nvGraphicFramePr>
          <p:cNvPr id="3" name="Tabela 2">
            <a:extLst>
              <a:ext uri="{FF2B5EF4-FFF2-40B4-BE49-F238E27FC236}">
                <a16:creationId xmlns:a16="http://schemas.microsoft.com/office/drawing/2014/main" id="{E4C0DAA1-67C5-F66C-7095-C622E370B5B8}"/>
              </a:ext>
            </a:extLst>
          </p:cNvPr>
          <p:cNvGraphicFramePr>
            <a:graphicFrameLocks noGrp="1"/>
          </p:cNvGraphicFramePr>
          <p:nvPr>
            <p:extLst>
              <p:ext uri="{D42A27DB-BD31-4B8C-83A1-F6EECF244321}">
                <p14:modId xmlns:p14="http://schemas.microsoft.com/office/powerpoint/2010/main" val="684852049"/>
              </p:ext>
            </p:extLst>
          </p:nvPr>
        </p:nvGraphicFramePr>
        <p:xfrm>
          <a:off x="6716636" y="3588680"/>
          <a:ext cx="1711256" cy="2720640"/>
        </p:xfrm>
        <a:graphic>
          <a:graphicData uri="http://schemas.openxmlformats.org/drawingml/2006/table">
            <a:tbl>
              <a:tblPr>
                <a:tableStyleId>{5C22544A-7EE6-4342-B048-85BDC9FD1C3A}</a:tableStyleId>
              </a:tblPr>
              <a:tblGrid>
                <a:gridCol w="919168">
                  <a:extLst>
                    <a:ext uri="{9D8B030D-6E8A-4147-A177-3AD203B41FA5}">
                      <a16:colId xmlns:a16="http://schemas.microsoft.com/office/drawing/2014/main" val="315952096"/>
                    </a:ext>
                  </a:extLst>
                </a:gridCol>
                <a:gridCol w="34925">
                  <a:extLst>
                    <a:ext uri="{9D8B030D-6E8A-4147-A177-3AD203B41FA5}">
                      <a16:colId xmlns:a16="http://schemas.microsoft.com/office/drawing/2014/main" val="2252346029"/>
                    </a:ext>
                  </a:extLst>
                </a:gridCol>
                <a:gridCol w="757163">
                  <a:extLst>
                    <a:ext uri="{9D8B030D-6E8A-4147-A177-3AD203B41FA5}">
                      <a16:colId xmlns:a16="http://schemas.microsoft.com/office/drawing/2014/main" val="1756269324"/>
                    </a:ext>
                  </a:extLst>
                </a:gridCol>
              </a:tblGrid>
              <a:tr h="453440">
                <a:tc>
                  <a:txBody>
                    <a:bodyPr/>
                    <a:lstStyle/>
                    <a:p>
                      <a:pPr algn="ctr" fontAlgn="ctr"/>
                      <a:r>
                        <a:rPr lang="pt-BR" sz="1800" b="1" i="0" u="none" strike="noStrike" dirty="0">
                          <a:solidFill>
                            <a:srgbClr val="FFFFFF"/>
                          </a:solidFill>
                          <a:effectLst/>
                          <a:latin typeface="Calibri" panose="020F0502020204030204" pitchFamily="34" charset="0"/>
                        </a:rPr>
                        <a:t>1%</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a:solidFill>
                            <a:srgbClr val="FFFFFF"/>
                          </a:solidFill>
                          <a:effectLst/>
                          <a:latin typeface="Calibri" panose="020F0502020204030204" pitchFamily="34" charset="0"/>
                        </a:rPr>
                        <a:t> </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dirty="0">
                          <a:solidFill>
                            <a:srgbClr val="FFFFFF"/>
                          </a:solidFill>
                          <a:effectLst/>
                          <a:latin typeface="Calibri" panose="020F0502020204030204" pitchFamily="34" charset="0"/>
                        </a:rPr>
                        <a:t>716</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extLst>
                  <a:ext uri="{0D108BD9-81ED-4DB2-BD59-A6C34878D82A}">
                    <a16:rowId xmlns:a16="http://schemas.microsoft.com/office/drawing/2014/main" val="4291525455"/>
                  </a:ext>
                </a:extLst>
              </a:tr>
              <a:tr h="453440">
                <a:tc>
                  <a:txBody>
                    <a:bodyPr/>
                    <a:lstStyle/>
                    <a:p>
                      <a:pPr algn="ctr" fontAlgn="ctr"/>
                      <a:r>
                        <a:rPr lang="pt-BR" sz="1800" b="1" i="0" u="none" strike="noStrike" dirty="0">
                          <a:solidFill>
                            <a:srgbClr val="FFFFFF"/>
                          </a:solidFill>
                          <a:effectLst/>
                          <a:latin typeface="Calibri" panose="020F0502020204030204" pitchFamily="34" charset="0"/>
                        </a:rPr>
                        <a:t>0%</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a:solidFill>
                            <a:srgbClr val="FFFFFF"/>
                          </a:solidFill>
                          <a:effectLst/>
                          <a:latin typeface="Calibri" panose="020F0502020204030204" pitchFamily="34" charset="0"/>
                        </a:rPr>
                        <a:t> </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dirty="0">
                          <a:solidFill>
                            <a:srgbClr val="FFFFFF"/>
                          </a:solidFill>
                          <a:effectLst/>
                          <a:latin typeface="Calibri" panose="020F0502020204030204" pitchFamily="34" charset="0"/>
                        </a:rPr>
                        <a:t>27</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extLst>
                  <a:ext uri="{0D108BD9-81ED-4DB2-BD59-A6C34878D82A}">
                    <a16:rowId xmlns:a16="http://schemas.microsoft.com/office/drawing/2014/main" val="415486370"/>
                  </a:ext>
                </a:extLst>
              </a:tr>
              <a:tr h="453440">
                <a:tc>
                  <a:txBody>
                    <a:bodyPr/>
                    <a:lstStyle/>
                    <a:p>
                      <a:pPr algn="ctr" fontAlgn="ctr"/>
                      <a:r>
                        <a:rPr lang="pt-BR" sz="1800" b="1" i="0" u="none" strike="noStrike" dirty="0">
                          <a:solidFill>
                            <a:srgbClr val="FFFFFF"/>
                          </a:solidFill>
                          <a:effectLst/>
                          <a:latin typeface="Calibri" panose="020F0502020204030204" pitchFamily="34" charset="0"/>
                        </a:rPr>
                        <a:t>0%</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a:solidFill>
                            <a:srgbClr val="FFFFFF"/>
                          </a:solidFill>
                          <a:effectLst/>
                          <a:latin typeface="Calibri" panose="020F0502020204030204" pitchFamily="34" charset="0"/>
                        </a:rPr>
                        <a:t> </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dirty="0">
                          <a:solidFill>
                            <a:srgbClr val="FFFFFF"/>
                          </a:solidFill>
                          <a:effectLst/>
                          <a:latin typeface="Calibri" panose="020F0502020204030204" pitchFamily="34" charset="0"/>
                        </a:rPr>
                        <a:t>25</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extLst>
                  <a:ext uri="{0D108BD9-81ED-4DB2-BD59-A6C34878D82A}">
                    <a16:rowId xmlns:a16="http://schemas.microsoft.com/office/drawing/2014/main" val="2937372862"/>
                  </a:ext>
                </a:extLst>
              </a:tr>
              <a:tr h="453440">
                <a:tc>
                  <a:txBody>
                    <a:bodyPr/>
                    <a:lstStyle/>
                    <a:p>
                      <a:pPr algn="ctr" fontAlgn="ctr"/>
                      <a:r>
                        <a:rPr lang="pt-BR" sz="1800" b="1" i="0" u="none" strike="noStrike" dirty="0">
                          <a:solidFill>
                            <a:srgbClr val="FFFFFF"/>
                          </a:solidFill>
                          <a:effectLst/>
                          <a:latin typeface="Calibri" panose="020F0502020204030204" pitchFamily="34" charset="0"/>
                        </a:rPr>
                        <a:t>5%</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a:solidFill>
                            <a:srgbClr val="FFFFFF"/>
                          </a:solidFill>
                          <a:effectLst/>
                          <a:latin typeface="Calibri" panose="020F0502020204030204" pitchFamily="34" charset="0"/>
                        </a:rPr>
                        <a:t> </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dirty="0">
                          <a:solidFill>
                            <a:srgbClr val="FFFFFF"/>
                          </a:solidFill>
                          <a:effectLst/>
                          <a:latin typeface="Calibri" panose="020F0502020204030204" pitchFamily="34" charset="0"/>
                        </a:rPr>
                        <a:t>4.408</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extLst>
                  <a:ext uri="{0D108BD9-81ED-4DB2-BD59-A6C34878D82A}">
                    <a16:rowId xmlns:a16="http://schemas.microsoft.com/office/drawing/2014/main" val="1130541601"/>
                  </a:ext>
                </a:extLst>
              </a:tr>
              <a:tr h="453440">
                <a:tc>
                  <a:txBody>
                    <a:bodyPr/>
                    <a:lstStyle/>
                    <a:p>
                      <a:pPr algn="ctr" fontAlgn="ctr"/>
                      <a:r>
                        <a:rPr lang="pt-BR" sz="1800" b="1" i="0" u="none" strike="noStrike" dirty="0">
                          <a:solidFill>
                            <a:srgbClr val="FFFFFF"/>
                          </a:solidFill>
                          <a:effectLst/>
                          <a:latin typeface="Calibri" panose="020F0502020204030204" pitchFamily="34" charset="0"/>
                        </a:rPr>
                        <a:t>94%</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a:solidFill>
                            <a:srgbClr val="FFFFFF"/>
                          </a:solidFill>
                          <a:effectLst/>
                          <a:latin typeface="Calibri" panose="020F0502020204030204" pitchFamily="34" charset="0"/>
                        </a:rPr>
                        <a:t> </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dirty="0">
                          <a:solidFill>
                            <a:srgbClr val="FFFFFF"/>
                          </a:solidFill>
                          <a:effectLst/>
                          <a:latin typeface="Calibri" panose="020F0502020204030204" pitchFamily="34" charset="0"/>
                        </a:rPr>
                        <a:t>76.997</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extLst>
                  <a:ext uri="{0D108BD9-81ED-4DB2-BD59-A6C34878D82A}">
                    <a16:rowId xmlns:a16="http://schemas.microsoft.com/office/drawing/2014/main" val="3775095611"/>
                  </a:ext>
                </a:extLst>
              </a:tr>
              <a:tr h="453440">
                <a:tc>
                  <a:txBody>
                    <a:bodyPr/>
                    <a:lstStyle/>
                    <a:p>
                      <a:pPr algn="ctr" fontAlgn="ctr"/>
                      <a:r>
                        <a:rPr lang="pt-BR" sz="1800" b="1" i="0" u="none" strike="noStrike">
                          <a:solidFill>
                            <a:srgbClr val="FFFFFF"/>
                          </a:solidFill>
                          <a:effectLst/>
                          <a:latin typeface="Calibri" panose="020F0502020204030204" pitchFamily="34" charset="0"/>
                        </a:rPr>
                        <a:t>100%</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a:solidFill>
                            <a:srgbClr val="FFFFFF"/>
                          </a:solidFill>
                          <a:effectLst/>
                          <a:latin typeface="Calibri" panose="020F0502020204030204" pitchFamily="34" charset="0"/>
                        </a:rPr>
                        <a:t> </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tc>
                  <a:txBody>
                    <a:bodyPr/>
                    <a:lstStyle/>
                    <a:p>
                      <a:pPr algn="ctr" fontAlgn="ctr"/>
                      <a:r>
                        <a:rPr lang="pt-BR" sz="1200" b="0" i="0" u="none" strike="noStrike" dirty="0">
                          <a:solidFill>
                            <a:srgbClr val="FFFFFF"/>
                          </a:solidFill>
                          <a:effectLst/>
                          <a:latin typeface="Calibri" panose="020F0502020204030204" pitchFamily="34" charset="0"/>
                        </a:rPr>
                        <a:t>82.173</a:t>
                      </a:r>
                    </a:p>
                  </a:txBody>
                  <a:tcPr marL="0" marR="0" marT="0" marB="0" anchor="ctr">
                    <a:lnL w="76200" cap="flat" cmpd="sng" algn="ctr">
                      <a:solidFill>
                        <a:srgbClr val="F2F2F2"/>
                      </a:solidFill>
                      <a:prstDash val="solid"/>
                      <a:round/>
                      <a:headEnd type="none" w="med" len="med"/>
                      <a:tailEnd type="none" w="med" len="med"/>
                    </a:lnL>
                    <a:lnR w="76200" cap="flat" cmpd="sng" algn="ctr">
                      <a:solidFill>
                        <a:srgbClr val="F2F2F2"/>
                      </a:solidFill>
                      <a:prstDash val="solid"/>
                      <a:round/>
                      <a:headEnd type="none" w="med" len="med"/>
                      <a:tailEnd type="none" w="med" len="med"/>
                    </a:lnR>
                    <a:lnT w="76200" cap="flat" cmpd="sng" algn="ctr">
                      <a:solidFill>
                        <a:srgbClr val="F2F2F2"/>
                      </a:solidFill>
                      <a:prstDash val="solid"/>
                      <a:round/>
                      <a:headEnd type="none" w="med" len="med"/>
                      <a:tailEnd type="none" w="med" len="med"/>
                    </a:lnT>
                    <a:lnB w="76200" cap="flat" cmpd="sng" algn="ctr">
                      <a:solidFill>
                        <a:srgbClr val="F2F2F2"/>
                      </a:solidFill>
                      <a:prstDash val="solid"/>
                      <a:round/>
                      <a:headEnd type="none" w="med" len="med"/>
                      <a:tailEnd type="none" w="med" len="med"/>
                    </a:lnB>
                    <a:solidFill>
                      <a:srgbClr val="404040"/>
                    </a:solidFill>
                  </a:tcPr>
                </a:tc>
                <a:extLst>
                  <a:ext uri="{0D108BD9-81ED-4DB2-BD59-A6C34878D82A}">
                    <a16:rowId xmlns:a16="http://schemas.microsoft.com/office/drawing/2014/main" val="1136582342"/>
                  </a:ext>
                </a:extLst>
              </a:tr>
            </a:tbl>
          </a:graphicData>
        </a:graphic>
      </p:graphicFrame>
      <p:pic>
        <p:nvPicPr>
          <p:cNvPr id="4" name="Imagem 3" descr="Forma&#10;&#10;Descrição gerada automaticamente com confiança baixa">
            <a:extLst>
              <a:ext uri="{FF2B5EF4-FFF2-40B4-BE49-F238E27FC236}">
                <a16:creationId xmlns:a16="http://schemas.microsoft.com/office/drawing/2014/main" id="{1A9861C1-F9B0-4D5E-6F3B-974DC71BF10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38104" y="3214205"/>
            <a:ext cx="414000" cy="414000"/>
          </a:xfrm>
          <a:prstGeom prst="rect">
            <a:avLst/>
          </a:prstGeom>
        </p:spPr>
      </p:pic>
      <p:pic>
        <p:nvPicPr>
          <p:cNvPr id="5" name="Gráfico 4" descr="Engrenagens estrutura de tópicos">
            <a:extLst>
              <a:ext uri="{FF2B5EF4-FFF2-40B4-BE49-F238E27FC236}">
                <a16:creationId xmlns:a16="http://schemas.microsoft.com/office/drawing/2014/main" id="{B14DA28A-1FE4-F845-C49A-E0AD134951E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610077" y="1818216"/>
            <a:ext cx="3205977" cy="3205977"/>
          </a:xfrm>
          <a:prstGeom prst="rect">
            <a:avLst/>
          </a:prstGeom>
        </p:spPr>
      </p:pic>
    </p:spTree>
    <p:extLst>
      <p:ext uri="{BB962C8B-B14F-4D97-AF65-F5344CB8AC3E}">
        <p14:creationId xmlns:p14="http://schemas.microsoft.com/office/powerpoint/2010/main" val="2184126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32675E30-F342-0C8E-1E7D-9EDC8CA83FA7}"/>
              </a:ext>
            </a:extLst>
          </p:cNvPr>
          <p:cNvGraphicFramePr>
            <a:graphicFrameLocks noGrp="1"/>
          </p:cNvGraphicFramePr>
          <p:nvPr>
            <p:extLst>
              <p:ext uri="{D42A27DB-BD31-4B8C-83A1-F6EECF244321}">
                <p14:modId xmlns:p14="http://schemas.microsoft.com/office/powerpoint/2010/main" val="3323127767"/>
              </p:ext>
            </p:extLst>
          </p:nvPr>
        </p:nvGraphicFramePr>
        <p:xfrm>
          <a:off x="1775520" y="1484784"/>
          <a:ext cx="7920000" cy="4392003"/>
        </p:xfrm>
        <a:graphic>
          <a:graphicData uri="http://schemas.openxmlformats.org/drawingml/2006/table">
            <a:tbl>
              <a:tblPr/>
              <a:tblGrid>
                <a:gridCol w="1800000">
                  <a:extLst>
                    <a:ext uri="{9D8B030D-6E8A-4147-A177-3AD203B41FA5}">
                      <a16:colId xmlns:a16="http://schemas.microsoft.com/office/drawing/2014/main" val="70855966"/>
                    </a:ext>
                  </a:extLst>
                </a:gridCol>
                <a:gridCol w="3240000">
                  <a:extLst>
                    <a:ext uri="{9D8B030D-6E8A-4147-A177-3AD203B41FA5}">
                      <a16:colId xmlns:a16="http://schemas.microsoft.com/office/drawing/2014/main" val="2479003568"/>
                    </a:ext>
                  </a:extLst>
                </a:gridCol>
                <a:gridCol w="1440000">
                  <a:extLst>
                    <a:ext uri="{9D8B030D-6E8A-4147-A177-3AD203B41FA5}">
                      <a16:colId xmlns:a16="http://schemas.microsoft.com/office/drawing/2014/main" val="296546883"/>
                    </a:ext>
                  </a:extLst>
                </a:gridCol>
                <a:gridCol w="1440000">
                  <a:extLst>
                    <a:ext uri="{9D8B030D-6E8A-4147-A177-3AD203B41FA5}">
                      <a16:colId xmlns:a16="http://schemas.microsoft.com/office/drawing/2014/main" val="2858869224"/>
                    </a:ext>
                  </a:extLst>
                </a:gridCol>
              </a:tblGrid>
              <a:tr h="399273">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200" b="1" i="0" u="none" strike="noStrike" dirty="0">
                        <a:solidFill>
                          <a:srgbClr val="FFFFFF"/>
                        </a:solidFill>
                        <a:effectLst/>
                        <a:latin typeface="Calibri" panose="020F0502020204030204" pitchFamily="34" charset="0"/>
                      </a:endParaRPr>
                    </a:p>
                  </a:txBody>
                  <a:tcPr marL="9525" marR="9525" marT="9525"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FFFFFF"/>
                          </a:solidFill>
                          <a:effectLst/>
                          <a:latin typeface="Calibri" panose="020F0502020204030204" pitchFamily="34" charset="0"/>
                        </a:rPr>
                        <a:t>Questão</a:t>
                      </a:r>
                    </a:p>
                  </a:txBody>
                  <a:tcPr marL="9525" marR="9525" marT="9525"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1"/>
                          </a:solidFill>
                          <a:effectLst/>
                          <a:latin typeface="Calibri" panose="020F0502020204030204" pitchFamily="34" charset="0"/>
                        </a:rPr>
                        <a:t>Base</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1"/>
                          </a:solidFill>
                          <a:effectLst/>
                          <a:latin typeface="Calibri" panose="020F0502020204030204" pitchFamily="34" charset="0"/>
                        </a:rPr>
                        <a:t>Margem de Erro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extLst>
                  <a:ext uri="{0D108BD9-81ED-4DB2-BD59-A6C34878D82A}">
                    <a16:rowId xmlns:a16="http://schemas.microsoft.com/office/drawing/2014/main" val="3521881372"/>
                  </a:ext>
                </a:extLst>
              </a:tr>
              <a:tr h="399273">
                <a:tc rowSpan="5">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1" i="0" u="none" strike="noStrike" dirty="0">
                          <a:solidFill>
                            <a:schemeClr val="bg2">
                              <a:lumMod val="50000"/>
                            </a:schemeClr>
                          </a:solidFill>
                          <a:effectLst/>
                          <a:latin typeface="Calibri" panose="020F0502020204030204" pitchFamily="34" charset="0"/>
                        </a:rPr>
                        <a:t>Bloco A: </a:t>
                      </a:r>
                    </a:p>
                    <a:p>
                      <a:pPr algn="ctr" fontAlgn="b"/>
                      <a:r>
                        <a:rPr lang="pt-BR" sz="1200" b="1" i="0" u="none" strike="noStrike" dirty="0">
                          <a:solidFill>
                            <a:schemeClr val="bg2">
                              <a:lumMod val="50000"/>
                            </a:schemeClr>
                          </a:solidFill>
                          <a:effectLst/>
                          <a:latin typeface="Calibri" panose="020F0502020204030204" pitchFamily="34" charset="0"/>
                        </a:rPr>
                        <a:t>Atenção à Saúde</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08000" algn="l" fontAlgn="b"/>
                      <a:r>
                        <a:rPr lang="pt-BR" sz="1200" b="1" i="0" u="none" strike="noStrike" dirty="0">
                          <a:solidFill>
                            <a:schemeClr val="bg2">
                              <a:lumMod val="50000"/>
                            </a:schemeClr>
                          </a:solidFill>
                          <a:effectLst/>
                          <a:latin typeface="Calibri" panose="020F0502020204030204" pitchFamily="34" charset="0"/>
                        </a:rPr>
                        <a:t>1 - Cuidados de saúde</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pt-BR" sz="1200" b="1" i="0" u="none" strike="noStrike" dirty="0">
                          <a:solidFill>
                            <a:srgbClr val="404040"/>
                          </a:solidFill>
                          <a:effectLst/>
                          <a:latin typeface="Calibri" panose="020F0502020204030204" pitchFamily="34" charset="0"/>
                        </a:rPr>
                        <a:t>647</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pt-BR" sz="1200" b="1" i="0" u="none" strike="noStrike" dirty="0">
                          <a:solidFill>
                            <a:srgbClr val="404040"/>
                          </a:solidFill>
                          <a:effectLst/>
                          <a:latin typeface="Calibri" panose="020F0502020204030204" pitchFamily="34" charset="0"/>
                        </a:rPr>
                        <a:t>3,85</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191589148"/>
                  </a:ext>
                </a:extLst>
              </a:tr>
              <a:tr h="399273">
                <a:tc vMerge="1">
                  <a:txBody>
                    <a:bodyPr/>
                    <a:lstStyle/>
                    <a:p>
                      <a:pPr algn="ctr" fontAlgn="b"/>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08000" algn="l" fontAlgn="b"/>
                      <a:r>
                        <a:rPr lang="pt-BR" sz="1200" b="1" i="0" u="none" strike="noStrike" dirty="0">
                          <a:solidFill>
                            <a:schemeClr val="bg2">
                              <a:lumMod val="50000"/>
                            </a:schemeClr>
                          </a:solidFill>
                          <a:effectLst/>
                          <a:latin typeface="Calibri" panose="020F0502020204030204" pitchFamily="34" charset="0"/>
                        </a:rPr>
                        <a:t>2 - Atenção imediata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447</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4,63</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60326021"/>
                  </a:ext>
                </a:extLst>
              </a:tr>
              <a:tr h="399273">
                <a:tc vMerge="1">
                  <a:txBody>
                    <a:bodyPr/>
                    <a:lstStyle/>
                    <a:p>
                      <a:pPr algn="ctr" fontAlgn="b"/>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08000" algn="l" fontAlgn="b"/>
                      <a:r>
                        <a:rPr lang="pt-BR" sz="1200" b="1" i="0" u="none" strike="noStrike" dirty="0">
                          <a:solidFill>
                            <a:schemeClr val="bg2">
                              <a:lumMod val="50000"/>
                            </a:schemeClr>
                          </a:solidFill>
                          <a:effectLst/>
                          <a:latin typeface="Calibri" panose="020F0502020204030204" pitchFamily="34" charset="0"/>
                        </a:rPr>
                        <a:t>3 - Comunicação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586</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4,04</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251835570"/>
                  </a:ext>
                </a:extLst>
              </a:tr>
              <a:tr h="399273">
                <a:tc vMerge="1">
                  <a:txBody>
                    <a:bodyPr/>
                    <a:lstStyle/>
                    <a:p>
                      <a:pPr algn="ctr" fontAlgn="b"/>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08000" algn="l" fontAlgn="b"/>
                      <a:r>
                        <a:rPr lang="pt-BR" sz="1200" b="1" i="0" u="none" strike="noStrike" dirty="0">
                          <a:solidFill>
                            <a:schemeClr val="bg2">
                              <a:lumMod val="50000"/>
                            </a:schemeClr>
                          </a:solidFill>
                          <a:effectLst/>
                          <a:latin typeface="Calibri" panose="020F0502020204030204" pitchFamily="34" charset="0"/>
                        </a:rPr>
                        <a:t>4 - Atenção à saúde recebida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640</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3,87</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329306459"/>
                  </a:ext>
                </a:extLst>
              </a:tr>
              <a:tr h="399273">
                <a:tc vMerge="1">
                  <a:txBody>
                    <a:bodyPr/>
                    <a:lstStyle/>
                    <a:p>
                      <a:pPr algn="ctr" fontAlgn="b"/>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08000" algn="l" fontAlgn="b"/>
                      <a:r>
                        <a:rPr lang="pt-BR" sz="1200" b="1" i="0" u="none" strike="noStrike" dirty="0">
                          <a:solidFill>
                            <a:schemeClr val="bg2">
                              <a:lumMod val="50000"/>
                            </a:schemeClr>
                          </a:solidFill>
                          <a:effectLst/>
                          <a:latin typeface="Calibri" panose="020F0502020204030204" pitchFamily="34" charset="0"/>
                        </a:rPr>
                        <a:t>5 - Lista de médicos (acesso aos prestadores)</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625</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3,92</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778344492"/>
                  </a:ext>
                </a:extLst>
              </a:tr>
              <a:tr h="399273">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1" i="0" u="none" strike="noStrike" dirty="0">
                          <a:solidFill>
                            <a:schemeClr val="bg2">
                              <a:lumMod val="50000"/>
                            </a:schemeClr>
                          </a:solidFill>
                          <a:effectLst/>
                          <a:latin typeface="Calibri" panose="020F0502020204030204" pitchFamily="34" charset="0"/>
                        </a:rPr>
                        <a:t>Bloco B: </a:t>
                      </a:r>
                    </a:p>
                    <a:p>
                      <a:pPr algn="ctr" fontAlgn="b"/>
                      <a:r>
                        <a:rPr lang="pt-BR" sz="1200" b="1" i="0" u="none" strike="noStrike" dirty="0">
                          <a:solidFill>
                            <a:schemeClr val="bg2">
                              <a:lumMod val="50000"/>
                            </a:schemeClr>
                          </a:solidFill>
                          <a:effectLst/>
                          <a:latin typeface="Calibri" panose="020F0502020204030204" pitchFamily="34" charset="0"/>
                        </a:rPr>
                        <a:t>Canais de Atendimento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08000" algn="l" fontAlgn="b"/>
                      <a:r>
                        <a:rPr lang="pt-BR" sz="1200" b="1" i="0" u="none" strike="noStrike" dirty="0">
                          <a:solidFill>
                            <a:schemeClr val="bg2">
                              <a:lumMod val="50000"/>
                            </a:schemeClr>
                          </a:solidFill>
                          <a:effectLst/>
                          <a:latin typeface="Calibri" panose="020F0502020204030204" pitchFamily="34" charset="0"/>
                        </a:rPr>
                        <a:t>6 - Atendimento multicanal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530</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4,25</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4121401038"/>
                  </a:ext>
                </a:extLst>
              </a:tr>
              <a:tr h="399273">
                <a:tc vMerge="1">
                  <a:txBody>
                    <a:bodyPr/>
                    <a:lstStyle/>
                    <a:p>
                      <a:pPr algn="ctr" fontAlgn="b"/>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08000" algn="l" fontAlgn="b"/>
                      <a:r>
                        <a:rPr lang="pt-BR" sz="1200" b="1" i="0" u="none" strike="noStrike" dirty="0">
                          <a:solidFill>
                            <a:schemeClr val="bg2">
                              <a:lumMod val="50000"/>
                            </a:schemeClr>
                          </a:solidFill>
                          <a:effectLst/>
                          <a:latin typeface="Calibri" panose="020F0502020204030204" pitchFamily="34" charset="0"/>
                        </a:rPr>
                        <a:t>7 - Resolutividade</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202</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6,89</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728792988"/>
                  </a:ext>
                </a:extLst>
              </a:tr>
              <a:tr h="399273">
                <a:tc vMerge="1">
                  <a:txBody>
                    <a:bodyPr/>
                    <a:lstStyle/>
                    <a:p>
                      <a:pPr algn="ctr" fontAlgn="b"/>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08000" algn="l" fontAlgn="b"/>
                      <a:r>
                        <a:rPr lang="pt-BR" sz="1200" b="1" i="0" u="none" strike="noStrike" dirty="0">
                          <a:solidFill>
                            <a:schemeClr val="bg2">
                              <a:lumMod val="50000"/>
                            </a:schemeClr>
                          </a:solidFill>
                          <a:effectLst/>
                          <a:latin typeface="Calibri" panose="020F0502020204030204" pitchFamily="34" charset="0"/>
                        </a:rPr>
                        <a:t>8 - Documentos e formulários</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398</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4,91</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2049674"/>
                  </a:ext>
                </a:extLst>
              </a:tr>
              <a:tr h="399273">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1" i="0" u="none" strike="noStrike" dirty="0">
                          <a:solidFill>
                            <a:schemeClr val="bg2">
                              <a:lumMod val="50000"/>
                            </a:schemeClr>
                          </a:solidFill>
                          <a:effectLst/>
                          <a:latin typeface="Calibri" panose="020F0502020204030204" pitchFamily="34" charset="0"/>
                        </a:rPr>
                        <a:t>Bloco C: </a:t>
                      </a:r>
                    </a:p>
                    <a:p>
                      <a:pPr algn="ctr" fontAlgn="b"/>
                      <a:r>
                        <a:rPr lang="pt-BR" sz="1200" b="1" i="0" u="none" strike="noStrike" dirty="0">
                          <a:solidFill>
                            <a:schemeClr val="bg2">
                              <a:lumMod val="50000"/>
                            </a:schemeClr>
                          </a:solidFill>
                          <a:effectLst/>
                          <a:latin typeface="Calibri" panose="020F0502020204030204" pitchFamily="34" charset="0"/>
                        </a:rPr>
                        <a:t>Satisfação 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08000" algn="l" fontAlgn="b"/>
                      <a:r>
                        <a:rPr lang="pt-BR" sz="1200" b="1" i="0" u="none" strike="noStrike" dirty="0">
                          <a:solidFill>
                            <a:schemeClr val="bg2">
                              <a:lumMod val="50000"/>
                            </a:schemeClr>
                          </a:solidFill>
                          <a:effectLst/>
                          <a:latin typeface="Calibri" panose="020F0502020204030204" pitchFamily="34" charset="0"/>
                        </a:rPr>
                        <a:t>9 - Avaliação 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699</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3,70</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426676065"/>
                  </a:ext>
                </a:extLst>
              </a:tr>
              <a:tr h="399273">
                <a:tc vMerge="1">
                  <a:txBody>
                    <a:bodyPr/>
                    <a:lstStyle/>
                    <a:p>
                      <a:pPr algn="ctr" fontAlgn="b"/>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bg1">
                        <a:lumMod val="95000"/>
                      </a:scheme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108000" algn="l" fontAlgn="b"/>
                      <a:r>
                        <a:rPr lang="pt-BR" sz="1200" b="1" i="0" u="none" strike="noStrike" dirty="0">
                          <a:solidFill>
                            <a:schemeClr val="bg2">
                              <a:lumMod val="50000"/>
                            </a:schemeClr>
                          </a:solidFill>
                          <a:effectLst/>
                          <a:latin typeface="Calibri" panose="020F0502020204030204" pitchFamily="34" charset="0"/>
                        </a:rPr>
                        <a:t>10 - Recomendação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702</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ctr" latinLnBrk="0" hangingPunct="1"/>
                      <a:r>
                        <a:rPr lang="pt-BR" sz="1200" b="1" i="0" u="none" strike="noStrike" kern="1200" dirty="0">
                          <a:solidFill>
                            <a:srgbClr val="404040"/>
                          </a:solidFill>
                          <a:effectLst/>
                          <a:latin typeface="Calibri" panose="020F0502020204030204" pitchFamily="34" charset="0"/>
                          <a:ea typeface="+mn-ea"/>
                          <a:cs typeface="+mn-cs"/>
                        </a:rPr>
                        <a:t>3,69</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375711154"/>
                  </a:ext>
                </a:extLst>
              </a:tr>
            </a:tbl>
          </a:graphicData>
        </a:graphic>
      </p:graphicFrame>
      <p:sp>
        <p:nvSpPr>
          <p:cNvPr id="2" name="CaixaDeTexto 1">
            <a:extLst>
              <a:ext uri="{FF2B5EF4-FFF2-40B4-BE49-F238E27FC236}">
                <a16:creationId xmlns:a16="http://schemas.microsoft.com/office/drawing/2014/main" id="{BE9099B7-2515-180C-8EFB-5007F9D9A4AC}"/>
              </a:ext>
            </a:extLst>
          </p:cNvPr>
          <p:cNvSpPr txBox="1"/>
          <p:nvPr/>
        </p:nvSpPr>
        <p:spPr>
          <a:xfrm>
            <a:off x="-24680" y="951574"/>
            <a:ext cx="2731590" cy="317186"/>
          </a:xfrm>
          <a:prstGeom prst="rect">
            <a:avLst/>
          </a:prstGeom>
          <a:noFill/>
          <a:effectLst/>
        </p:spPr>
        <p:txBody>
          <a:bodyPr wrap="square" lIns="100760" tIns="50379" rIns="100760" bIns="50379" rtlCol="0">
            <a:spAutoFit/>
          </a:bodyPr>
          <a:lstStyle/>
          <a:p>
            <a:pPr fontAlgn="auto">
              <a:spcBef>
                <a:spcPts val="0"/>
              </a:spcBef>
              <a:spcAft>
                <a:spcPts val="0"/>
              </a:spcAft>
            </a:pPr>
            <a:r>
              <a:rPr lang="pt-BR" sz="1400" b="1" dirty="0">
                <a:solidFill>
                  <a:schemeClr val="bg2">
                    <a:lumMod val="50000"/>
                  </a:schemeClr>
                </a:solidFill>
                <a:latin typeface="Calibri" panose="020F0502020204030204"/>
                <a:cs typeface="+mn-cs"/>
              </a:rPr>
              <a:t>Margem de erro por atributo</a:t>
            </a:r>
          </a:p>
        </p:txBody>
      </p:sp>
    </p:spTree>
    <p:extLst>
      <p:ext uri="{BB962C8B-B14F-4D97-AF65-F5344CB8AC3E}">
        <p14:creationId xmlns:p14="http://schemas.microsoft.com/office/powerpoint/2010/main" val="1212398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C2F4777-120B-5742-1FFF-A288E65D2C46}"/>
              </a:ext>
            </a:extLst>
          </p:cNvPr>
          <p:cNvGraphicFramePr>
            <a:graphicFrameLocks noGrp="1"/>
          </p:cNvGraphicFramePr>
          <p:nvPr>
            <p:extLst>
              <p:ext uri="{D42A27DB-BD31-4B8C-83A1-F6EECF244321}">
                <p14:modId xmlns:p14="http://schemas.microsoft.com/office/powerpoint/2010/main" val="1431220074"/>
              </p:ext>
            </p:extLst>
          </p:nvPr>
        </p:nvGraphicFramePr>
        <p:xfrm>
          <a:off x="839416" y="1269328"/>
          <a:ext cx="10188000" cy="4833888"/>
        </p:xfrm>
        <a:graphic>
          <a:graphicData uri="http://schemas.openxmlformats.org/drawingml/2006/table">
            <a:tbl>
              <a:tblPr/>
              <a:tblGrid>
                <a:gridCol w="5400000">
                  <a:extLst>
                    <a:ext uri="{9D8B030D-6E8A-4147-A177-3AD203B41FA5}">
                      <a16:colId xmlns:a16="http://schemas.microsoft.com/office/drawing/2014/main" val="1115746144"/>
                    </a:ext>
                  </a:extLst>
                </a:gridCol>
                <a:gridCol w="684000">
                  <a:extLst>
                    <a:ext uri="{9D8B030D-6E8A-4147-A177-3AD203B41FA5}">
                      <a16:colId xmlns:a16="http://schemas.microsoft.com/office/drawing/2014/main" val="114320034"/>
                    </a:ext>
                  </a:extLst>
                </a:gridCol>
                <a:gridCol w="684000">
                  <a:extLst>
                    <a:ext uri="{9D8B030D-6E8A-4147-A177-3AD203B41FA5}">
                      <a16:colId xmlns:a16="http://schemas.microsoft.com/office/drawing/2014/main" val="1700799369"/>
                    </a:ext>
                  </a:extLst>
                </a:gridCol>
                <a:gridCol w="684000">
                  <a:extLst>
                    <a:ext uri="{9D8B030D-6E8A-4147-A177-3AD203B41FA5}">
                      <a16:colId xmlns:a16="http://schemas.microsoft.com/office/drawing/2014/main" val="341990963"/>
                    </a:ext>
                  </a:extLst>
                </a:gridCol>
                <a:gridCol w="684000">
                  <a:extLst>
                    <a:ext uri="{9D8B030D-6E8A-4147-A177-3AD203B41FA5}">
                      <a16:colId xmlns:a16="http://schemas.microsoft.com/office/drawing/2014/main" val="2236980782"/>
                    </a:ext>
                  </a:extLst>
                </a:gridCol>
                <a:gridCol w="684000">
                  <a:extLst>
                    <a:ext uri="{9D8B030D-6E8A-4147-A177-3AD203B41FA5}">
                      <a16:colId xmlns:a16="http://schemas.microsoft.com/office/drawing/2014/main" val="1461168209"/>
                    </a:ext>
                  </a:extLst>
                </a:gridCol>
                <a:gridCol w="684000">
                  <a:extLst>
                    <a:ext uri="{9D8B030D-6E8A-4147-A177-3AD203B41FA5}">
                      <a16:colId xmlns:a16="http://schemas.microsoft.com/office/drawing/2014/main" val="4140011720"/>
                    </a:ext>
                  </a:extLst>
                </a:gridCol>
                <a:gridCol w="684000">
                  <a:extLst>
                    <a:ext uri="{9D8B030D-6E8A-4147-A177-3AD203B41FA5}">
                      <a16:colId xmlns:a16="http://schemas.microsoft.com/office/drawing/2014/main" val="3092386113"/>
                    </a:ext>
                  </a:extLst>
                </a:gridCol>
              </a:tblGrid>
              <a:tr h="33211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pt-BR" sz="1400" b="1" i="0" u="none" strike="noStrike" dirty="0">
                          <a:solidFill>
                            <a:srgbClr val="FFFFFF"/>
                          </a:solidFill>
                          <a:effectLst/>
                          <a:latin typeface="Calibri" panose="020F0502020204030204" pitchFamily="34" charset="0"/>
                        </a:rPr>
                        <a:t>1 - Cuidados de saúde</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Proporção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Padrão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Amostral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Nível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895152215"/>
                  </a:ext>
                </a:extLst>
              </a:tr>
              <a:tr h="324000">
                <a:tc>
                  <a:txBody>
                    <a:bodyPr/>
                    <a:lstStyle/>
                    <a:p>
                      <a:pPr algn="ctr" fontAlgn="ctr">
                        <a:buNone/>
                      </a:pPr>
                      <a:r>
                        <a:rPr lang="pt-BR" sz="1200" b="1" i="0" u="none" strike="noStrike" dirty="0">
                          <a:solidFill>
                            <a:srgbClr val="404040"/>
                          </a:solidFill>
                          <a:effectLst/>
                          <a:latin typeface="Calibri" panose="020F0502020204030204" pitchFamily="34" charset="0"/>
                        </a:rPr>
                        <a:t>Sempre</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344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48,0%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44,4%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51,7%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4903378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A maioria das vezes</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119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16,6%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19,3%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33672863"/>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Às vezes</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151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24,1%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51815492"/>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Nunca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3159065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Nos 12 últimos meses não procurei cuidados odontológicos</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56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7,8%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5,9%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84575494"/>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 sei/ Não me lembro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2,8%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41968288"/>
                  </a:ext>
                </a:extLst>
              </a:tr>
              <a:tr h="25627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0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rgbClr val="404040"/>
                        </a:solidFill>
                        <a:effectLst/>
                        <a:latin typeface="Calibri" panose="020F0502020204030204" pitchFamily="34" charset="0"/>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0655131"/>
                  </a:ext>
                </a:extLst>
              </a:tr>
              <a:tr h="33211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pt-BR" sz="1400" b="1" i="0" u="none" strike="noStrike" dirty="0">
                          <a:solidFill>
                            <a:srgbClr val="FFFFFF"/>
                          </a:solidFill>
                          <a:effectLst/>
                          <a:latin typeface="Calibri" panose="020F0502020204030204" pitchFamily="34" charset="0"/>
                        </a:rPr>
                        <a:t>2 - Atenção imediata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Proporção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Padrão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Amostral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Nível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638637983"/>
                  </a:ext>
                </a:extLst>
              </a:tr>
              <a:tr h="324000">
                <a:tc>
                  <a:txBody>
                    <a:bodyPr/>
                    <a:lstStyle/>
                    <a:p>
                      <a:pPr algn="ctr" fontAlgn="ctr">
                        <a:buNone/>
                      </a:pPr>
                      <a:r>
                        <a:rPr lang="pt-BR" sz="1200" b="1" i="0" u="none" strike="noStrike" dirty="0">
                          <a:solidFill>
                            <a:srgbClr val="404040"/>
                          </a:solidFill>
                          <a:effectLst/>
                          <a:latin typeface="Calibri" panose="020F0502020204030204" pitchFamily="34" charset="0"/>
                        </a:rPr>
                        <a:t>Sempre</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30,3%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26,9%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33,7%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72814259"/>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A maioria das vezes</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63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8,8%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875037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Às vezes</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79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8,7%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534631606"/>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Nunca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88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12,3%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05598171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Nos 12 últimos meses não precisei de atenção imediata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254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35,5%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32,0%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39,0%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1785361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 sei/ Não me lembro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3,1%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9623709"/>
                  </a:ext>
                </a:extLst>
              </a:tr>
            </a:tbl>
          </a:graphicData>
        </a:graphic>
      </p:graphicFrame>
      <p:sp>
        <p:nvSpPr>
          <p:cNvPr id="4" name="CaixaDeTexto 3">
            <a:extLst>
              <a:ext uri="{FF2B5EF4-FFF2-40B4-BE49-F238E27FC236}">
                <a16:creationId xmlns:a16="http://schemas.microsoft.com/office/drawing/2014/main" id="{D05D2FC3-B9AD-548D-FA93-99304BED7343}"/>
              </a:ext>
            </a:extLst>
          </p:cNvPr>
          <p:cNvSpPr txBox="1"/>
          <p:nvPr/>
        </p:nvSpPr>
        <p:spPr>
          <a:xfrm>
            <a:off x="-7019" y="908720"/>
            <a:ext cx="1854547" cy="307777"/>
          </a:xfrm>
          <a:prstGeom prst="rect">
            <a:avLst/>
          </a:prstGeom>
          <a:noFill/>
        </p:spPr>
        <p:txBody>
          <a:bodyPr wrap="none" rtlCol="0">
            <a:spAutoFit/>
          </a:bodyPr>
          <a:lstStyle/>
          <a:p>
            <a:pPr fontAlgn="auto">
              <a:spcBef>
                <a:spcPts val="0"/>
              </a:spcBef>
              <a:spcAft>
                <a:spcPts val="0"/>
              </a:spcAft>
            </a:pPr>
            <a:r>
              <a:rPr lang="pt-BR" sz="1400" b="1" dirty="0">
                <a:solidFill>
                  <a:schemeClr val="bg2">
                    <a:lumMod val="50000"/>
                  </a:schemeClr>
                </a:solidFill>
                <a:latin typeface="Calibri" panose="020F0502020204030204" pitchFamily="34" charset="0"/>
                <a:cs typeface="Calibri" panose="020F0502020204030204" pitchFamily="34" charset="0"/>
              </a:rPr>
              <a:t>Intervalo de Confiança</a:t>
            </a:r>
          </a:p>
        </p:txBody>
      </p:sp>
    </p:spTree>
    <p:extLst>
      <p:ext uri="{BB962C8B-B14F-4D97-AF65-F5344CB8AC3E}">
        <p14:creationId xmlns:p14="http://schemas.microsoft.com/office/powerpoint/2010/main" val="1484160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BE77139-FB6D-905C-692C-199FAD41E566}"/>
              </a:ext>
            </a:extLst>
          </p:cNvPr>
          <p:cNvGraphicFramePr>
            <a:graphicFrameLocks noGrp="1"/>
          </p:cNvGraphicFramePr>
          <p:nvPr>
            <p:extLst>
              <p:ext uri="{D42A27DB-BD31-4B8C-83A1-F6EECF244321}">
                <p14:modId xmlns:p14="http://schemas.microsoft.com/office/powerpoint/2010/main" val="878005243"/>
              </p:ext>
            </p:extLst>
          </p:nvPr>
        </p:nvGraphicFramePr>
        <p:xfrm>
          <a:off x="911424" y="1628800"/>
          <a:ext cx="10188000" cy="4235268"/>
        </p:xfrm>
        <a:graphic>
          <a:graphicData uri="http://schemas.openxmlformats.org/drawingml/2006/table">
            <a:tbl>
              <a:tblPr/>
              <a:tblGrid>
                <a:gridCol w="5400000">
                  <a:extLst>
                    <a:ext uri="{9D8B030D-6E8A-4147-A177-3AD203B41FA5}">
                      <a16:colId xmlns:a16="http://schemas.microsoft.com/office/drawing/2014/main" val="1115746144"/>
                    </a:ext>
                  </a:extLst>
                </a:gridCol>
                <a:gridCol w="684000">
                  <a:extLst>
                    <a:ext uri="{9D8B030D-6E8A-4147-A177-3AD203B41FA5}">
                      <a16:colId xmlns:a16="http://schemas.microsoft.com/office/drawing/2014/main" val="114320034"/>
                    </a:ext>
                  </a:extLst>
                </a:gridCol>
                <a:gridCol w="684000">
                  <a:extLst>
                    <a:ext uri="{9D8B030D-6E8A-4147-A177-3AD203B41FA5}">
                      <a16:colId xmlns:a16="http://schemas.microsoft.com/office/drawing/2014/main" val="1700799369"/>
                    </a:ext>
                  </a:extLst>
                </a:gridCol>
                <a:gridCol w="684000">
                  <a:extLst>
                    <a:ext uri="{9D8B030D-6E8A-4147-A177-3AD203B41FA5}">
                      <a16:colId xmlns:a16="http://schemas.microsoft.com/office/drawing/2014/main" val="341990963"/>
                    </a:ext>
                  </a:extLst>
                </a:gridCol>
                <a:gridCol w="684000">
                  <a:extLst>
                    <a:ext uri="{9D8B030D-6E8A-4147-A177-3AD203B41FA5}">
                      <a16:colId xmlns:a16="http://schemas.microsoft.com/office/drawing/2014/main" val="2236980782"/>
                    </a:ext>
                  </a:extLst>
                </a:gridCol>
                <a:gridCol w="684000">
                  <a:extLst>
                    <a:ext uri="{9D8B030D-6E8A-4147-A177-3AD203B41FA5}">
                      <a16:colId xmlns:a16="http://schemas.microsoft.com/office/drawing/2014/main" val="1461168209"/>
                    </a:ext>
                  </a:extLst>
                </a:gridCol>
                <a:gridCol w="684000">
                  <a:extLst>
                    <a:ext uri="{9D8B030D-6E8A-4147-A177-3AD203B41FA5}">
                      <a16:colId xmlns:a16="http://schemas.microsoft.com/office/drawing/2014/main" val="4140011720"/>
                    </a:ext>
                  </a:extLst>
                </a:gridCol>
                <a:gridCol w="684000">
                  <a:extLst>
                    <a:ext uri="{9D8B030D-6E8A-4147-A177-3AD203B41FA5}">
                      <a16:colId xmlns:a16="http://schemas.microsoft.com/office/drawing/2014/main" val="3092386113"/>
                    </a:ext>
                  </a:extLst>
                </a:gridCol>
              </a:tblGrid>
              <a:tr h="33211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pt-BR" sz="1400" b="1" i="0" u="none" strike="noStrike" dirty="0">
                          <a:solidFill>
                            <a:srgbClr val="FFFFFF"/>
                          </a:solidFill>
                          <a:effectLst/>
                          <a:latin typeface="Calibri" panose="020F0502020204030204" pitchFamily="34" charset="0"/>
                        </a:rPr>
                        <a:t>3 - Comunicação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Proporção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Padrão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Amostral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Nível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895152215"/>
                  </a:ext>
                </a:extLst>
              </a:tr>
              <a:tr h="324000">
                <a:tc>
                  <a:txBody>
                    <a:bodyPr/>
                    <a:lstStyle/>
                    <a:p>
                      <a:pPr algn="ctr" fontAlgn="ctr">
                        <a:buNone/>
                      </a:pPr>
                      <a:r>
                        <a:rPr lang="pt-BR" sz="1200" b="1" i="0" u="none" strike="noStrike" dirty="0">
                          <a:solidFill>
                            <a:srgbClr val="404040"/>
                          </a:solidFill>
                          <a:effectLst/>
                          <a:latin typeface="Calibri" panose="020F0502020204030204" pitchFamily="34" charset="0"/>
                        </a:rPr>
                        <a:t>Sim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172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24,0%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20,9%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27,2%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4903378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414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57,8%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54,2%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33672863"/>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 sei / Não lembro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130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15,3%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21,0%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51815492"/>
                  </a:ext>
                </a:extLst>
              </a:tr>
              <a:tr h="25627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0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rgbClr val="404040"/>
                        </a:solidFill>
                        <a:effectLst/>
                        <a:latin typeface="Calibri" panose="020F0502020204030204" pitchFamily="34" charset="0"/>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0655131"/>
                  </a:ext>
                </a:extLst>
              </a:tr>
              <a:tr h="33211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rtl="0" fontAlgn="ctr"/>
                      <a:r>
                        <a:rPr lang="pt-BR" sz="1400" b="1" i="0" u="none" strike="noStrike" dirty="0">
                          <a:solidFill>
                            <a:srgbClr val="FFFFFF"/>
                          </a:solidFill>
                          <a:effectLst/>
                          <a:latin typeface="Calibri" panose="020F0502020204030204" pitchFamily="34" charset="0"/>
                        </a:rPr>
                        <a:t>4 – Atenção em saúde recebida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Proporção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Padrão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Amostral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Nível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638637983"/>
                  </a:ext>
                </a:extLst>
              </a:tr>
              <a:tr h="324000">
                <a:tc>
                  <a:txBody>
                    <a:bodyPr/>
                    <a:lstStyle/>
                    <a:p>
                      <a:pPr algn="ctr" fontAlgn="ctr">
                        <a:buNone/>
                      </a:pPr>
                      <a:r>
                        <a:rPr lang="pt-BR" sz="1200" b="1" i="0" u="none" strike="noStrike" dirty="0">
                          <a:solidFill>
                            <a:srgbClr val="404040"/>
                          </a:solidFill>
                          <a:effectLst/>
                          <a:latin typeface="Calibri" panose="020F0502020204030204" pitchFamily="34" charset="0"/>
                        </a:rPr>
                        <a:t>Muito Bom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43,7%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40,1%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47,3%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72814259"/>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Bom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235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32,8%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29,4%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36,3%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234685029"/>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Regular</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57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8,0%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875037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Ruim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534631606"/>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Muito Ruim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05598171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Nos 12 últimos meses não recebi atenção em saúde por parte de meu plano odontológico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54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7,5%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5,6%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1785361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 sei/ Não me lembro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9623709"/>
                  </a:ext>
                </a:extLst>
              </a:tr>
            </a:tbl>
          </a:graphicData>
        </a:graphic>
      </p:graphicFrame>
      <p:sp>
        <p:nvSpPr>
          <p:cNvPr id="8" name="CaixaDeTexto 7">
            <a:extLst>
              <a:ext uri="{FF2B5EF4-FFF2-40B4-BE49-F238E27FC236}">
                <a16:creationId xmlns:a16="http://schemas.microsoft.com/office/drawing/2014/main" id="{D892778A-C9EE-731D-8F9F-F40DEA7D4713}"/>
              </a:ext>
            </a:extLst>
          </p:cNvPr>
          <p:cNvSpPr txBox="1"/>
          <p:nvPr/>
        </p:nvSpPr>
        <p:spPr>
          <a:xfrm>
            <a:off x="-7019" y="908720"/>
            <a:ext cx="1854547" cy="307777"/>
          </a:xfrm>
          <a:prstGeom prst="rect">
            <a:avLst/>
          </a:prstGeom>
          <a:noFill/>
        </p:spPr>
        <p:txBody>
          <a:bodyPr wrap="none" rtlCol="0">
            <a:spAutoFit/>
          </a:bodyPr>
          <a:lstStyle/>
          <a:p>
            <a:pPr fontAlgn="auto">
              <a:spcBef>
                <a:spcPts val="0"/>
              </a:spcBef>
              <a:spcAft>
                <a:spcPts val="0"/>
              </a:spcAft>
            </a:pPr>
            <a:r>
              <a:rPr lang="pt-BR" sz="1400" b="1" dirty="0">
                <a:solidFill>
                  <a:schemeClr val="bg2">
                    <a:lumMod val="50000"/>
                  </a:schemeClr>
                </a:solidFill>
                <a:latin typeface="Calibri" panose="020F0502020204030204" pitchFamily="34" charset="0"/>
                <a:cs typeface="Calibri" panose="020F0502020204030204" pitchFamily="34" charset="0"/>
              </a:rPr>
              <a:t>Intervalo de Confiança</a:t>
            </a:r>
          </a:p>
        </p:txBody>
      </p:sp>
    </p:spTree>
    <p:extLst>
      <p:ext uri="{BB962C8B-B14F-4D97-AF65-F5344CB8AC3E}">
        <p14:creationId xmlns:p14="http://schemas.microsoft.com/office/powerpoint/2010/main" val="1727042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a 6">
            <a:extLst>
              <a:ext uri="{FF2B5EF4-FFF2-40B4-BE49-F238E27FC236}">
                <a16:creationId xmlns:a16="http://schemas.microsoft.com/office/drawing/2014/main" id="{1BE77139-FB6D-905C-692C-199FAD41E566}"/>
              </a:ext>
            </a:extLst>
          </p:cNvPr>
          <p:cNvGraphicFramePr>
            <a:graphicFrameLocks noGrp="1"/>
          </p:cNvGraphicFramePr>
          <p:nvPr>
            <p:extLst>
              <p:ext uri="{D42A27DB-BD31-4B8C-83A1-F6EECF244321}">
                <p14:modId xmlns:p14="http://schemas.microsoft.com/office/powerpoint/2010/main" val="1661453927"/>
              </p:ext>
            </p:extLst>
          </p:nvPr>
        </p:nvGraphicFramePr>
        <p:xfrm>
          <a:off x="911424" y="1340768"/>
          <a:ext cx="10188000" cy="5157753"/>
        </p:xfrm>
        <a:graphic>
          <a:graphicData uri="http://schemas.openxmlformats.org/drawingml/2006/table">
            <a:tbl>
              <a:tblPr/>
              <a:tblGrid>
                <a:gridCol w="5400000">
                  <a:extLst>
                    <a:ext uri="{9D8B030D-6E8A-4147-A177-3AD203B41FA5}">
                      <a16:colId xmlns:a16="http://schemas.microsoft.com/office/drawing/2014/main" val="1115746144"/>
                    </a:ext>
                  </a:extLst>
                </a:gridCol>
                <a:gridCol w="684000">
                  <a:extLst>
                    <a:ext uri="{9D8B030D-6E8A-4147-A177-3AD203B41FA5}">
                      <a16:colId xmlns:a16="http://schemas.microsoft.com/office/drawing/2014/main" val="114320034"/>
                    </a:ext>
                  </a:extLst>
                </a:gridCol>
                <a:gridCol w="684000">
                  <a:extLst>
                    <a:ext uri="{9D8B030D-6E8A-4147-A177-3AD203B41FA5}">
                      <a16:colId xmlns:a16="http://schemas.microsoft.com/office/drawing/2014/main" val="1700799369"/>
                    </a:ext>
                  </a:extLst>
                </a:gridCol>
                <a:gridCol w="684000">
                  <a:extLst>
                    <a:ext uri="{9D8B030D-6E8A-4147-A177-3AD203B41FA5}">
                      <a16:colId xmlns:a16="http://schemas.microsoft.com/office/drawing/2014/main" val="341990963"/>
                    </a:ext>
                  </a:extLst>
                </a:gridCol>
                <a:gridCol w="684000">
                  <a:extLst>
                    <a:ext uri="{9D8B030D-6E8A-4147-A177-3AD203B41FA5}">
                      <a16:colId xmlns:a16="http://schemas.microsoft.com/office/drawing/2014/main" val="2236980782"/>
                    </a:ext>
                  </a:extLst>
                </a:gridCol>
                <a:gridCol w="684000">
                  <a:extLst>
                    <a:ext uri="{9D8B030D-6E8A-4147-A177-3AD203B41FA5}">
                      <a16:colId xmlns:a16="http://schemas.microsoft.com/office/drawing/2014/main" val="1461168209"/>
                    </a:ext>
                  </a:extLst>
                </a:gridCol>
                <a:gridCol w="684000">
                  <a:extLst>
                    <a:ext uri="{9D8B030D-6E8A-4147-A177-3AD203B41FA5}">
                      <a16:colId xmlns:a16="http://schemas.microsoft.com/office/drawing/2014/main" val="4140011720"/>
                    </a:ext>
                  </a:extLst>
                </a:gridCol>
                <a:gridCol w="684000">
                  <a:extLst>
                    <a:ext uri="{9D8B030D-6E8A-4147-A177-3AD203B41FA5}">
                      <a16:colId xmlns:a16="http://schemas.microsoft.com/office/drawing/2014/main" val="3092386113"/>
                    </a:ext>
                  </a:extLst>
                </a:gridCol>
              </a:tblGrid>
              <a:tr h="315981">
                <a:tc>
                  <a:txBody>
                    <a:bodyPr/>
                    <a:lstStyle/>
                    <a:p>
                      <a:pPr algn="ctr" rtl="0" fontAlgn="ctr"/>
                      <a:r>
                        <a:rPr lang="pt-BR" sz="1400" b="1" i="0" u="none" strike="noStrike" kern="1200" dirty="0">
                          <a:solidFill>
                            <a:srgbClr val="FFFFFF"/>
                          </a:solidFill>
                          <a:effectLst/>
                          <a:latin typeface="Calibri" panose="020F0502020204030204" pitchFamily="34" charset="0"/>
                          <a:ea typeface="+mn-ea"/>
                          <a:cs typeface="+mn-cs"/>
                        </a:rPr>
                        <a:t>5 – Lista de médicos (acesso aos prestadores)</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Proporção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Padrão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Amostral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Nível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895152215"/>
                  </a:ext>
                </a:extLst>
              </a:tr>
              <a:tr h="296916">
                <a:tc>
                  <a:txBody>
                    <a:bodyPr/>
                    <a:lstStyle/>
                    <a:p>
                      <a:pPr algn="ctr" fontAlgn="ctr">
                        <a:buNone/>
                      </a:pPr>
                      <a:r>
                        <a:rPr lang="pt-BR" sz="1200" b="1" i="0" u="none" strike="noStrike" dirty="0">
                          <a:solidFill>
                            <a:srgbClr val="404040"/>
                          </a:solidFill>
                          <a:effectLst/>
                          <a:latin typeface="Calibri" panose="020F0502020204030204" pitchFamily="34" charset="0"/>
                        </a:rPr>
                        <a:t>Muito Bom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29,1%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25,7%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32,4%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49033785"/>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Bom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258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36,0%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32,5%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39,6%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33672863"/>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Regular</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93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15,5%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51815492"/>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Ruim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5,2%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31590655"/>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Muito Ruim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5,5%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56125994"/>
                  </a:ext>
                </a:extLst>
              </a:tr>
              <a:tr h="343914">
                <a:tc>
                  <a:txBody>
                    <a:bodyPr/>
                    <a:lstStyle/>
                    <a:p>
                      <a:pPr algn="ctr" fontAlgn="ctr">
                        <a:buNone/>
                      </a:pPr>
                      <a:r>
                        <a:rPr lang="pt-BR" sz="1200" b="1" i="0" u="none" strike="noStrike">
                          <a:solidFill>
                            <a:srgbClr val="404040"/>
                          </a:solidFill>
                          <a:effectLst/>
                          <a:latin typeface="Calibri" panose="020F0502020204030204" pitchFamily="34" charset="0"/>
                        </a:rPr>
                        <a:t>Nunca acessei a lista de prestadores de serviços credenciados pelo meu plano odontológico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79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8,7%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23260453"/>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Não sei/ Não me lembro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2,6%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377726462"/>
                  </a:ext>
                </a:extLst>
              </a:tr>
              <a:tr h="23485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0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rgbClr val="404040"/>
                        </a:solidFill>
                        <a:effectLst/>
                        <a:latin typeface="Calibri" panose="020F0502020204030204" pitchFamily="34" charset="0"/>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0655131"/>
                  </a:ext>
                </a:extLst>
              </a:tr>
              <a:tr h="315981">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pt-BR" sz="1400" b="1" i="0" u="none" strike="noStrike" kern="1200" dirty="0">
                          <a:solidFill>
                            <a:srgbClr val="FFFFFF"/>
                          </a:solidFill>
                          <a:effectLst/>
                          <a:latin typeface="Calibri" panose="020F0502020204030204" pitchFamily="34" charset="0"/>
                          <a:ea typeface="+mn-ea"/>
                          <a:cs typeface="+mn-cs"/>
                        </a:rPr>
                        <a:t>6 - Atendimento multicanal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Proporção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Padrão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Amostral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Nível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638637983"/>
                  </a:ext>
                </a:extLst>
              </a:tr>
              <a:tr h="296916">
                <a:tc>
                  <a:txBody>
                    <a:bodyPr/>
                    <a:lstStyle/>
                    <a:p>
                      <a:pPr algn="ctr" fontAlgn="ctr">
                        <a:buNone/>
                      </a:pPr>
                      <a:r>
                        <a:rPr lang="pt-BR" sz="1200" b="1" i="0" u="none" strike="noStrike" dirty="0">
                          <a:solidFill>
                            <a:srgbClr val="404040"/>
                          </a:solidFill>
                          <a:effectLst/>
                          <a:latin typeface="Calibri" panose="020F0502020204030204" pitchFamily="34" charset="0"/>
                        </a:rPr>
                        <a:t>Muito Bom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189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26,4%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23,2%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29,6%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72814259"/>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Bom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237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33,1%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29,7%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36,5%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8750375"/>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Regular</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73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8,0%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12,4%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534631606"/>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Ruim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055981715"/>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Muito Ruim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17853615"/>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Nos 12 últimos meses não acessei meu plano odontológico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147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20,5%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23,5%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9623709"/>
                  </a:ext>
                </a:extLst>
              </a:tr>
              <a:tr h="296916">
                <a:tc>
                  <a:txBody>
                    <a:bodyPr/>
                    <a:lstStyle/>
                    <a:p>
                      <a:pPr algn="ctr" fontAlgn="ctr">
                        <a:buNone/>
                      </a:pPr>
                      <a:r>
                        <a:rPr lang="pt-BR" sz="1200" b="1" i="0" u="none" strike="noStrike">
                          <a:solidFill>
                            <a:srgbClr val="404040"/>
                          </a:solidFill>
                          <a:effectLst/>
                          <a:latin typeface="Calibri" panose="020F0502020204030204" pitchFamily="34" charset="0"/>
                        </a:rPr>
                        <a:t>Não sei/ Não me lembro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5,4%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7,1%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88061109"/>
                  </a:ext>
                </a:extLst>
              </a:tr>
            </a:tbl>
          </a:graphicData>
        </a:graphic>
      </p:graphicFrame>
      <p:sp>
        <p:nvSpPr>
          <p:cNvPr id="6" name="CaixaDeTexto 5">
            <a:extLst>
              <a:ext uri="{FF2B5EF4-FFF2-40B4-BE49-F238E27FC236}">
                <a16:creationId xmlns:a16="http://schemas.microsoft.com/office/drawing/2014/main" id="{7037C914-241D-3D0F-6971-323F61EB7FC8}"/>
              </a:ext>
            </a:extLst>
          </p:cNvPr>
          <p:cNvSpPr txBox="1"/>
          <p:nvPr/>
        </p:nvSpPr>
        <p:spPr>
          <a:xfrm>
            <a:off x="-7019" y="908720"/>
            <a:ext cx="1854547" cy="307777"/>
          </a:xfrm>
          <a:prstGeom prst="rect">
            <a:avLst/>
          </a:prstGeom>
          <a:noFill/>
        </p:spPr>
        <p:txBody>
          <a:bodyPr wrap="none" rtlCol="0">
            <a:spAutoFit/>
          </a:bodyPr>
          <a:lstStyle/>
          <a:p>
            <a:pPr fontAlgn="auto">
              <a:spcBef>
                <a:spcPts val="0"/>
              </a:spcBef>
              <a:spcAft>
                <a:spcPts val="0"/>
              </a:spcAft>
            </a:pPr>
            <a:r>
              <a:rPr lang="pt-BR" sz="1400" b="1" dirty="0">
                <a:solidFill>
                  <a:schemeClr val="bg2">
                    <a:lumMod val="50000"/>
                  </a:schemeClr>
                </a:solidFill>
                <a:latin typeface="Calibri" panose="020F0502020204030204" pitchFamily="34" charset="0"/>
                <a:cs typeface="Calibri" panose="020F0502020204030204" pitchFamily="34" charset="0"/>
              </a:rPr>
              <a:t>Intervalo de Confiança</a:t>
            </a:r>
          </a:p>
        </p:txBody>
      </p:sp>
    </p:spTree>
    <p:extLst>
      <p:ext uri="{BB962C8B-B14F-4D97-AF65-F5344CB8AC3E}">
        <p14:creationId xmlns:p14="http://schemas.microsoft.com/office/powerpoint/2010/main" val="1233014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BE77139-FB6D-905C-692C-199FAD41E566}"/>
              </a:ext>
            </a:extLst>
          </p:cNvPr>
          <p:cNvGraphicFramePr>
            <a:graphicFrameLocks noGrp="1"/>
          </p:cNvGraphicFramePr>
          <p:nvPr>
            <p:extLst>
              <p:ext uri="{D42A27DB-BD31-4B8C-83A1-F6EECF244321}">
                <p14:modId xmlns:p14="http://schemas.microsoft.com/office/powerpoint/2010/main" val="3358391135"/>
              </p:ext>
            </p:extLst>
          </p:nvPr>
        </p:nvGraphicFramePr>
        <p:xfrm>
          <a:off x="983432" y="1283617"/>
          <a:ext cx="10188000" cy="4509888"/>
        </p:xfrm>
        <a:graphic>
          <a:graphicData uri="http://schemas.openxmlformats.org/drawingml/2006/table">
            <a:tbl>
              <a:tblPr/>
              <a:tblGrid>
                <a:gridCol w="5400000">
                  <a:extLst>
                    <a:ext uri="{9D8B030D-6E8A-4147-A177-3AD203B41FA5}">
                      <a16:colId xmlns:a16="http://schemas.microsoft.com/office/drawing/2014/main" val="1115746144"/>
                    </a:ext>
                  </a:extLst>
                </a:gridCol>
                <a:gridCol w="684000">
                  <a:extLst>
                    <a:ext uri="{9D8B030D-6E8A-4147-A177-3AD203B41FA5}">
                      <a16:colId xmlns:a16="http://schemas.microsoft.com/office/drawing/2014/main" val="114320034"/>
                    </a:ext>
                  </a:extLst>
                </a:gridCol>
                <a:gridCol w="684000">
                  <a:extLst>
                    <a:ext uri="{9D8B030D-6E8A-4147-A177-3AD203B41FA5}">
                      <a16:colId xmlns:a16="http://schemas.microsoft.com/office/drawing/2014/main" val="1700799369"/>
                    </a:ext>
                  </a:extLst>
                </a:gridCol>
                <a:gridCol w="684000">
                  <a:extLst>
                    <a:ext uri="{9D8B030D-6E8A-4147-A177-3AD203B41FA5}">
                      <a16:colId xmlns:a16="http://schemas.microsoft.com/office/drawing/2014/main" val="341990963"/>
                    </a:ext>
                  </a:extLst>
                </a:gridCol>
                <a:gridCol w="684000">
                  <a:extLst>
                    <a:ext uri="{9D8B030D-6E8A-4147-A177-3AD203B41FA5}">
                      <a16:colId xmlns:a16="http://schemas.microsoft.com/office/drawing/2014/main" val="2236980782"/>
                    </a:ext>
                  </a:extLst>
                </a:gridCol>
                <a:gridCol w="684000">
                  <a:extLst>
                    <a:ext uri="{9D8B030D-6E8A-4147-A177-3AD203B41FA5}">
                      <a16:colId xmlns:a16="http://schemas.microsoft.com/office/drawing/2014/main" val="1461168209"/>
                    </a:ext>
                  </a:extLst>
                </a:gridCol>
                <a:gridCol w="684000">
                  <a:extLst>
                    <a:ext uri="{9D8B030D-6E8A-4147-A177-3AD203B41FA5}">
                      <a16:colId xmlns:a16="http://schemas.microsoft.com/office/drawing/2014/main" val="4140011720"/>
                    </a:ext>
                  </a:extLst>
                </a:gridCol>
                <a:gridCol w="684000">
                  <a:extLst>
                    <a:ext uri="{9D8B030D-6E8A-4147-A177-3AD203B41FA5}">
                      <a16:colId xmlns:a16="http://schemas.microsoft.com/office/drawing/2014/main" val="3092386113"/>
                    </a:ext>
                  </a:extLst>
                </a:gridCol>
              </a:tblGrid>
              <a:tr h="332115">
                <a:tc>
                  <a:txBody>
                    <a:bodyPr/>
                    <a:lstStyle/>
                    <a:p>
                      <a:pPr algn="ctr" fontAlgn="ctr"/>
                      <a:r>
                        <a:rPr lang="pt-BR" sz="1400" b="1" i="0" u="none" strike="noStrike" kern="1200" dirty="0">
                          <a:solidFill>
                            <a:srgbClr val="FFFFFF"/>
                          </a:solidFill>
                          <a:effectLst/>
                          <a:latin typeface="Calibri" panose="020F0502020204030204" pitchFamily="34" charset="0"/>
                          <a:ea typeface="+mn-ea"/>
                          <a:cs typeface="+mn-cs"/>
                        </a:rPr>
                        <a:t>7 - Resolutividade</a:t>
                      </a:r>
                    </a:p>
                  </a:txBody>
                  <a:tcPr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Proporção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Padrão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Amostral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Nível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895152215"/>
                  </a:ext>
                </a:extLst>
              </a:tr>
              <a:tr h="324000">
                <a:tc>
                  <a:txBody>
                    <a:bodyPr/>
                    <a:lstStyle/>
                    <a:p>
                      <a:pPr algn="ctr" fontAlgn="ctr">
                        <a:buNone/>
                      </a:pPr>
                      <a:r>
                        <a:rPr lang="pt-BR" sz="1200" b="1" i="0" u="none" strike="noStrike" dirty="0">
                          <a:solidFill>
                            <a:srgbClr val="404040"/>
                          </a:solidFill>
                          <a:effectLst/>
                          <a:latin typeface="Calibri" panose="020F0502020204030204" pitchFamily="34" charset="0"/>
                        </a:rPr>
                        <a:t>Sim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78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8,6%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4903378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124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20,1%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33672863"/>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Nos 12 últimos meses não reclamei do meu plano odontológico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484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67,6%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64,2%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71,0%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51815492"/>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 sei / Não me lembro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31590655"/>
                  </a:ext>
                </a:extLst>
              </a:tr>
              <a:tr h="25627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0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rgbClr val="404040"/>
                        </a:solidFill>
                        <a:effectLst/>
                        <a:latin typeface="Calibri" panose="020F0502020204030204" pitchFamily="34" charset="0"/>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0655131"/>
                  </a:ext>
                </a:extLst>
              </a:tr>
              <a:tr h="332115">
                <a:tc>
                  <a:txBody>
                    <a:bodyPr/>
                    <a:lstStyle/>
                    <a:p>
                      <a:pPr algn="ctr" rtl="0" fontAlgn="ctr"/>
                      <a:r>
                        <a:rPr lang="pt-BR" sz="1400" b="1" i="0" u="none" strike="noStrike" kern="1200" dirty="0">
                          <a:solidFill>
                            <a:srgbClr val="FFFFFF"/>
                          </a:solidFill>
                          <a:effectLst/>
                          <a:latin typeface="Calibri" panose="020F0502020204030204" pitchFamily="34" charset="0"/>
                          <a:ea typeface="+mn-ea"/>
                          <a:cs typeface="+mn-cs"/>
                        </a:rPr>
                        <a:t>8 - Documentos e formulários</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Proporção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Padrão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Amostral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Nível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638637983"/>
                  </a:ext>
                </a:extLst>
              </a:tr>
              <a:tr h="324000">
                <a:tc>
                  <a:txBody>
                    <a:bodyPr/>
                    <a:lstStyle/>
                    <a:p>
                      <a:pPr algn="ctr" fontAlgn="ctr">
                        <a:buNone/>
                      </a:pPr>
                      <a:r>
                        <a:rPr lang="pt-BR" sz="1200" b="1" i="0" u="none" strike="noStrike" dirty="0">
                          <a:solidFill>
                            <a:srgbClr val="404040"/>
                          </a:solidFill>
                          <a:effectLst/>
                          <a:latin typeface="Calibri" panose="020F0502020204030204" pitchFamily="34" charset="0"/>
                        </a:rPr>
                        <a:t>Muito Bom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121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16,9%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19,6%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72814259"/>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Bom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223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27,8%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34,5%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875037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Regular</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534631606"/>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Ruim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05598171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Muito Ruim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1785361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Nunca preenchi documentos ou formulários exigidos pelo meu plano odontológico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256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35,8%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32,2%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39,3%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9623709"/>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 sei/ Não me lembro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62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8,7%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10,7%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88061109"/>
                  </a:ext>
                </a:extLst>
              </a:tr>
            </a:tbl>
          </a:graphicData>
        </a:graphic>
      </p:graphicFrame>
      <p:sp>
        <p:nvSpPr>
          <p:cNvPr id="6" name="CaixaDeTexto 5">
            <a:extLst>
              <a:ext uri="{FF2B5EF4-FFF2-40B4-BE49-F238E27FC236}">
                <a16:creationId xmlns:a16="http://schemas.microsoft.com/office/drawing/2014/main" id="{41805D3C-1993-3648-04E8-1BAC06D32113}"/>
              </a:ext>
            </a:extLst>
          </p:cNvPr>
          <p:cNvSpPr txBox="1"/>
          <p:nvPr/>
        </p:nvSpPr>
        <p:spPr>
          <a:xfrm>
            <a:off x="-7019" y="908720"/>
            <a:ext cx="1854547" cy="307777"/>
          </a:xfrm>
          <a:prstGeom prst="rect">
            <a:avLst/>
          </a:prstGeom>
          <a:noFill/>
        </p:spPr>
        <p:txBody>
          <a:bodyPr wrap="none" rtlCol="0">
            <a:spAutoFit/>
          </a:bodyPr>
          <a:lstStyle/>
          <a:p>
            <a:pPr fontAlgn="auto">
              <a:spcBef>
                <a:spcPts val="0"/>
              </a:spcBef>
              <a:spcAft>
                <a:spcPts val="0"/>
              </a:spcAft>
            </a:pPr>
            <a:r>
              <a:rPr lang="pt-BR" sz="1400" b="1" dirty="0">
                <a:solidFill>
                  <a:schemeClr val="bg2">
                    <a:lumMod val="50000"/>
                  </a:schemeClr>
                </a:solidFill>
                <a:latin typeface="Calibri" panose="020F0502020204030204" pitchFamily="34" charset="0"/>
                <a:cs typeface="Calibri" panose="020F0502020204030204" pitchFamily="34" charset="0"/>
              </a:rPr>
              <a:t>Intervalo de Confiança</a:t>
            </a:r>
          </a:p>
        </p:txBody>
      </p:sp>
    </p:spTree>
    <p:extLst>
      <p:ext uri="{BB962C8B-B14F-4D97-AF65-F5344CB8AC3E}">
        <p14:creationId xmlns:p14="http://schemas.microsoft.com/office/powerpoint/2010/main" val="3784312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1BE77139-FB6D-905C-692C-199FAD41E566}"/>
              </a:ext>
            </a:extLst>
          </p:cNvPr>
          <p:cNvGraphicFramePr>
            <a:graphicFrameLocks noGrp="1"/>
          </p:cNvGraphicFramePr>
          <p:nvPr>
            <p:extLst>
              <p:ext uri="{D42A27DB-BD31-4B8C-83A1-F6EECF244321}">
                <p14:modId xmlns:p14="http://schemas.microsoft.com/office/powerpoint/2010/main" val="181870830"/>
              </p:ext>
            </p:extLst>
          </p:nvPr>
        </p:nvGraphicFramePr>
        <p:xfrm>
          <a:off x="887529" y="1273167"/>
          <a:ext cx="10188000" cy="4833888"/>
        </p:xfrm>
        <a:graphic>
          <a:graphicData uri="http://schemas.openxmlformats.org/drawingml/2006/table">
            <a:tbl>
              <a:tblPr/>
              <a:tblGrid>
                <a:gridCol w="5400000">
                  <a:extLst>
                    <a:ext uri="{9D8B030D-6E8A-4147-A177-3AD203B41FA5}">
                      <a16:colId xmlns:a16="http://schemas.microsoft.com/office/drawing/2014/main" val="1115746144"/>
                    </a:ext>
                  </a:extLst>
                </a:gridCol>
                <a:gridCol w="684000">
                  <a:extLst>
                    <a:ext uri="{9D8B030D-6E8A-4147-A177-3AD203B41FA5}">
                      <a16:colId xmlns:a16="http://schemas.microsoft.com/office/drawing/2014/main" val="114320034"/>
                    </a:ext>
                  </a:extLst>
                </a:gridCol>
                <a:gridCol w="684000">
                  <a:extLst>
                    <a:ext uri="{9D8B030D-6E8A-4147-A177-3AD203B41FA5}">
                      <a16:colId xmlns:a16="http://schemas.microsoft.com/office/drawing/2014/main" val="1700799369"/>
                    </a:ext>
                  </a:extLst>
                </a:gridCol>
                <a:gridCol w="684000">
                  <a:extLst>
                    <a:ext uri="{9D8B030D-6E8A-4147-A177-3AD203B41FA5}">
                      <a16:colId xmlns:a16="http://schemas.microsoft.com/office/drawing/2014/main" val="341990963"/>
                    </a:ext>
                  </a:extLst>
                </a:gridCol>
                <a:gridCol w="684000">
                  <a:extLst>
                    <a:ext uri="{9D8B030D-6E8A-4147-A177-3AD203B41FA5}">
                      <a16:colId xmlns:a16="http://schemas.microsoft.com/office/drawing/2014/main" val="2236980782"/>
                    </a:ext>
                  </a:extLst>
                </a:gridCol>
                <a:gridCol w="684000">
                  <a:extLst>
                    <a:ext uri="{9D8B030D-6E8A-4147-A177-3AD203B41FA5}">
                      <a16:colId xmlns:a16="http://schemas.microsoft.com/office/drawing/2014/main" val="1461168209"/>
                    </a:ext>
                  </a:extLst>
                </a:gridCol>
                <a:gridCol w="684000">
                  <a:extLst>
                    <a:ext uri="{9D8B030D-6E8A-4147-A177-3AD203B41FA5}">
                      <a16:colId xmlns:a16="http://schemas.microsoft.com/office/drawing/2014/main" val="4140011720"/>
                    </a:ext>
                  </a:extLst>
                </a:gridCol>
                <a:gridCol w="684000">
                  <a:extLst>
                    <a:ext uri="{9D8B030D-6E8A-4147-A177-3AD203B41FA5}">
                      <a16:colId xmlns:a16="http://schemas.microsoft.com/office/drawing/2014/main" val="3092386113"/>
                    </a:ext>
                  </a:extLst>
                </a:gridCol>
              </a:tblGrid>
              <a:tr h="332115">
                <a:tc>
                  <a:txBody>
                    <a:bodyPr/>
                    <a:lstStyle/>
                    <a:p>
                      <a:pPr algn="ctr" rtl="0" fontAlgn="ctr"/>
                      <a:r>
                        <a:rPr lang="pt-BR" sz="1400" b="1" i="0" u="none" strike="noStrike" kern="1200" dirty="0">
                          <a:solidFill>
                            <a:srgbClr val="FFFFFF"/>
                          </a:solidFill>
                          <a:effectLst/>
                          <a:latin typeface="Calibri" panose="020F0502020204030204" pitchFamily="34" charset="0"/>
                          <a:ea typeface="+mn-ea"/>
                          <a:cs typeface="+mn-cs"/>
                        </a:rPr>
                        <a:t>9 - Avaliação 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Proporção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Padrão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Amostral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Nível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3895152215"/>
                  </a:ext>
                </a:extLst>
              </a:tr>
              <a:tr h="324000">
                <a:tc>
                  <a:txBody>
                    <a:bodyPr/>
                    <a:lstStyle/>
                    <a:p>
                      <a:pPr algn="ctr" fontAlgn="ctr">
                        <a:buNone/>
                      </a:pPr>
                      <a:r>
                        <a:rPr lang="pt-BR" sz="1200" b="1" i="0" u="none" strike="noStrike" dirty="0">
                          <a:solidFill>
                            <a:srgbClr val="404040"/>
                          </a:solidFill>
                          <a:effectLst/>
                          <a:latin typeface="Calibri" panose="020F0502020204030204" pitchFamily="34" charset="0"/>
                        </a:rPr>
                        <a:t>Muito Bom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277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38,7%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35,1%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42,3%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54903378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Bom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283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39,5%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35,9%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43,1%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33672863"/>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Regular</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101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14,1%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16,7%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51815492"/>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Ruim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3159065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Muito Ruim</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656125994"/>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 sei/ Não tenho como avaliar</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3,5%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23260453"/>
                  </a:ext>
                </a:extLst>
              </a:tr>
              <a:tr h="25627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0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rgbClr val="404040"/>
                        </a:solidFill>
                        <a:effectLst/>
                        <a:latin typeface="Calibri" panose="020F0502020204030204" pitchFamily="34" charset="0"/>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404040"/>
                          </a:solidFill>
                          <a:effectLst/>
                          <a:latin typeface="Calibri" panose="020F0502020204030204" pitchFamily="34" charset="0"/>
                        </a:rPr>
                        <a:t> </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0655131"/>
                  </a:ext>
                </a:extLst>
              </a:tr>
              <a:tr h="332115">
                <a:tc>
                  <a:txBody>
                    <a:bodyPr/>
                    <a:lstStyle/>
                    <a:p>
                      <a:pPr algn="ctr" rtl="0" fontAlgn="ctr"/>
                      <a:r>
                        <a:rPr lang="pt-BR" sz="1400" b="1" i="0" u="none" strike="noStrike" kern="1200" dirty="0">
                          <a:solidFill>
                            <a:srgbClr val="FFFFFF"/>
                          </a:solidFill>
                          <a:effectLst/>
                          <a:latin typeface="Calibri" panose="020F0502020204030204" pitchFamily="34" charset="0"/>
                          <a:ea typeface="+mn-ea"/>
                          <a:cs typeface="+mn-cs"/>
                        </a:rPr>
                        <a:t>10 - Recomendação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Geral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Proporção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Padrão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Erro Amostral</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Nível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rgbClr val="FFFFFF"/>
                          </a:solidFill>
                          <a:effectLst/>
                          <a:latin typeface="Calibri" panose="020F0502020204030204" pitchFamily="34" charset="0"/>
                        </a:rPr>
                        <a:t>Intervalo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2638637983"/>
                  </a:ext>
                </a:extLst>
              </a:tr>
              <a:tr h="324000">
                <a:tc>
                  <a:txBody>
                    <a:bodyPr/>
                    <a:lstStyle/>
                    <a:p>
                      <a:pPr algn="ctr" fontAlgn="ctr">
                        <a:buNone/>
                      </a:pPr>
                      <a:r>
                        <a:rPr lang="pt-BR" sz="1200" b="1" i="0" u="none" strike="noStrike" dirty="0">
                          <a:solidFill>
                            <a:srgbClr val="404040"/>
                          </a:solidFill>
                          <a:effectLst/>
                          <a:latin typeface="Calibri" panose="020F0502020204030204" pitchFamily="34" charset="0"/>
                        </a:rPr>
                        <a:t>Definitivamente Recomendaria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196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27,4%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24,1%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72814259"/>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Recomendaria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352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49,2%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45,5%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52,8%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875037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Indiferente</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3,0%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534631606"/>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Recomendaria com Ressalvas</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77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8,5%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13,0%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05598171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 Recomendaria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45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6,3%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4,5%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8,1%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417853615"/>
                  </a:ext>
                </a:extLst>
              </a:tr>
              <a:tr h="324000">
                <a:tc>
                  <a:txBody>
                    <a:bodyPr/>
                    <a:lstStyle/>
                    <a:p>
                      <a:pPr algn="ctr" fontAlgn="ctr">
                        <a:buNone/>
                      </a:pPr>
                      <a:r>
                        <a:rPr lang="pt-BR" sz="1200" b="1" i="0" u="none" strike="noStrike">
                          <a:solidFill>
                            <a:srgbClr val="404040"/>
                          </a:solidFill>
                          <a:effectLst/>
                          <a:latin typeface="Calibri" panose="020F0502020204030204" pitchFamily="34" charset="0"/>
                        </a:rPr>
                        <a:t>Não sei/ Não tenho como avaliar</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2,0%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95,0%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rgbClr val="404040"/>
                          </a:solidFill>
                          <a:effectLst/>
                          <a:latin typeface="Calibri" panose="020F0502020204030204" pitchFamily="34" charset="0"/>
                        </a:rPr>
                        <a:t>0,9%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3,0%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569623709"/>
                  </a:ext>
                </a:extLst>
              </a:tr>
            </a:tbl>
          </a:graphicData>
        </a:graphic>
      </p:graphicFrame>
      <p:sp>
        <p:nvSpPr>
          <p:cNvPr id="6" name="CaixaDeTexto 5">
            <a:extLst>
              <a:ext uri="{FF2B5EF4-FFF2-40B4-BE49-F238E27FC236}">
                <a16:creationId xmlns:a16="http://schemas.microsoft.com/office/drawing/2014/main" id="{3D506786-5A7F-2329-8FD2-744A8745BCD3}"/>
              </a:ext>
            </a:extLst>
          </p:cNvPr>
          <p:cNvSpPr txBox="1"/>
          <p:nvPr/>
        </p:nvSpPr>
        <p:spPr>
          <a:xfrm>
            <a:off x="-7019" y="908720"/>
            <a:ext cx="1854547" cy="307777"/>
          </a:xfrm>
          <a:prstGeom prst="rect">
            <a:avLst/>
          </a:prstGeom>
          <a:noFill/>
        </p:spPr>
        <p:txBody>
          <a:bodyPr wrap="none" rtlCol="0">
            <a:spAutoFit/>
          </a:bodyPr>
          <a:lstStyle/>
          <a:p>
            <a:pPr fontAlgn="auto">
              <a:spcBef>
                <a:spcPts val="0"/>
              </a:spcBef>
              <a:spcAft>
                <a:spcPts val="0"/>
              </a:spcAft>
            </a:pPr>
            <a:r>
              <a:rPr lang="pt-BR" sz="1400" b="1" dirty="0">
                <a:solidFill>
                  <a:schemeClr val="bg2">
                    <a:lumMod val="50000"/>
                  </a:schemeClr>
                </a:solidFill>
                <a:latin typeface="Calibri" panose="020F0502020204030204" pitchFamily="34" charset="0"/>
                <a:cs typeface="Calibri" panose="020F0502020204030204" pitchFamily="34" charset="0"/>
              </a:rPr>
              <a:t>Intervalo de Confiança</a:t>
            </a:r>
          </a:p>
        </p:txBody>
      </p:sp>
    </p:spTree>
    <p:extLst>
      <p:ext uri="{BB962C8B-B14F-4D97-AF65-F5344CB8AC3E}">
        <p14:creationId xmlns:p14="http://schemas.microsoft.com/office/powerpoint/2010/main" val="18733895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073E55-E6F2-5CCF-4F14-6F12FA0B6D31}"/>
              </a:ext>
            </a:extLst>
          </p:cNvPr>
          <p:cNvGraphicFramePr>
            <a:graphicFrameLocks noGrp="1"/>
          </p:cNvGraphicFramePr>
          <p:nvPr>
            <p:extLst>
              <p:ext uri="{D42A27DB-BD31-4B8C-83A1-F6EECF244321}">
                <p14:modId xmlns:p14="http://schemas.microsoft.com/office/powerpoint/2010/main" val="4173909817"/>
              </p:ext>
            </p:extLst>
          </p:nvPr>
        </p:nvGraphicFramePr>
        <p:xfrm>
          <a:off x="356123" y="1412776"/>
          <a:ext cx="2253600" cy="4876952"/>
        </p:xfrm>
        <a:graphic>
          <a:graphicData uri="http://schemas.openxmlformats.org/drawingml/2006/table">
            <a:tbl>
              <a:tblPr/>
              <a:tblGrid>
                <a:gridCol w="1126800">
                  <a:extLst>
                    <a:ext uri="{9D8B030D-6E8A-4147-A177-3AD203B41FA5}">
                      <a16:colId xmlns:a16="http://schemas.microsoft.com/office/drawing/2014/main" val="2479003568"/>
                    </a:ext>
                  </a:extLst>
                </a:gridCol>
                <a:gridCol w="1126800">
                  <a:extLst>
                    <a:ext uri="{9D8B030D-6E8A-4147-A177-3AD203B41FA5}">
                      <a16:colId xmlns:a16="http://schemas.microsoft.com/office/drawing/2014/main" val="3975291648"/>
                    </a:ext>
                  </a:extLst>
                </a:gridCol>
              </a:tblGrid>
              <a:tr h="219436">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FFFFFF"/>
                          </a:solidFill>
                          <a:effectLst/>
                          <a:latin typeface="Calibri" panose="020F0502020204030204" pitchFamily="34" charset="0"/>
                          <a:cs typeface="Calibri" panose="020F0502020204030204" pitchFamily="34" charset="0"/>
                        </a:rPr>
                        <a:t>Distribuição por Cidade</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hMerge="1">
                  <a:txBody>
                    <a:bodyPr/>
                    <a:lstStyle/>
                    <a:p>
                      <a:endParaRPr lang="pt-BR"/>
                    </a:p>
                  </a:txBody>
                  <a:tcPr/>
                </a:tc>
                <a:extLst>
                  <a:ext uri="{0D108BD9-81ED-4DB2-BD59-A6C34878D82A}">
                    <a16:rowId xmlns:a16="http://schemas.microsoft.com/office/drawing/2014/main" val="3521881372"/>
                  </a:ext>
                </a:extLst>
              </a:tr>
              <a:tr h="21943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FFFFFF"/>
                          </a:solidFill>
                          <a:effectLst/>
                          <a:latin typeface="Calibri" panose="020F0502020204030204" pitchFamily="34" charset="0"/>
                          <a:cs typeface="Calibri" panose="020F0502020204030204" pitchFamily="34" charset="0"/>
                        </a:rPr>
                        <a:t>Região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FFFFFF"/>
                          </a:solidFill>
                          <a:effectLst/>
                          <a:latin typeface="Calibri" panose="020F0502020204030204" pitchFamily="34" charset="0"/>
                          <a:cs typeface="Calibri" panose="020F0502020204030204" pitchFamily="34" charset="0"/>
                        </a:rPr>
                        <a:t>Pesquisado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extLst>
                  <a:ext uri="{0D108BD9-81ED-4DB2-BD59-A6C34878D82A}">
                    <a16:rowId xmlns:a16="http://schemas.microsoft.com/office/drawing/2014/main" val="2880109011"/>
                  </a:ext>
                </a:extLst>
              </a:tr>
              <a:tr h="246560">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Campinas</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58,2%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191589148"/>
                  </a:ext>
                </a:extLst>
              </a:tr>
              <a:tr h="246560">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Ribeirão Preto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6,6%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947057187"/>
                  </a:ext>
                </a:extLst>
              </a:tr>
              <a:tr h="246560">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Sumaré</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6,1%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56562772"/>
                  </a:ext>
                </a:extLst>
              </a:tr>
              <a:tr h="246560">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Valinhos</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6,0%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408251697"/>
                  </a:ext>
                </a:extLst>
              </a:tr>
              <a:tr h="246560">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Hortolândia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4,9%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924130520"/>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Paulínia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2,8%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635979119"/>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Indaiatuba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2,5%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478983080"/>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Amparo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2,2%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4240164407"/>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Manaus</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2,1%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712489193"/>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Sorocaba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2,0%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060967618"/>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Vinhedo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619840768"/>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São Paulo</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584878806"/>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Monte Mor</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0,8%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740827148"/>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Mogi Guaçu</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0,7%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461163602"/>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Jaguariúna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0,7%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51929325"/>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Pedreira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039754038"/>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Itapira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67109171"/>
                  </a:ext>
                </a:extLst>
              </a:tr>
              <a:tr h="246560">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Artur Nogueira</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0,6%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70096623"/>
                  </a:ext>
                </a:extLst>
              </a:tr>
            </a:tbl>
          </a:graphicData>
        </a:graphic>
      </p:graphicFrame>
      <p:graphicFrame>
        <p:nvGraphicFramePr>
          <p:cNvPr id="3" name="Tabela 2">
            <a:extLst>
              <a:ext uri="{FF2B5EF4-FFF2-40B4-BE49-F238E27FC236}">
                <a16:creationId xmlns:a16="http://schemas.microsoft.com/office/drawing/2014/main" id="{79DBDE18-7DA6-C991-C986-E87C95DD1F70}"/>
              </a:ext>
            </a:extLst>
          </p:cNvPr>
          <p:cNvGraphicFramePr>
            <a:graphicFrameLocks noGrp="1"/>
          </p:cNvGraphicFramePr>
          <p:nvPr>
            <p:extLst>
              <p:ext uri="{D42A27DB-BD31-4B8C-83A1-F6EECF244321}">
                <p14:modId xmlns:p14="http://schemas.microsoft.com/office/powerpoint/2010/main" val="3827796766"/>
              </p:ext>
            </p:extLst>
          </p:nvPr>
        </p:nvGraphicFramePr>
        <p:xfrm>
          <a:off x="5909382" y="1412776"/>
          <a:ext cx="5371194" cy="3896704"/>
        </p:xfrm>
        <a:graphic>
          <a:graphicData uri="http://schemas.openxmlformats.org/drawingml/2006/table">
            <a:tbl>
              <a:tblPr/>
              <a:tblGrid>
                <a:gridCol w="1780136">
                  <a:extLst>
                    <a:ext uri="{9D8B030D-6E8A-4147-A177-3AD203B41FA5}">
                      <a16:colId xmlns:a16="http://schemas.microsoft.com/office/drawing/2014/main" val="1222817563"/>
                    </a:ext>
                  </a:extLst>
                </a:gridCol>
                <a:gridCol w="1127210">
                  <a:extLst>
                    <a:ext uri="{9D8B030D-6E8A-4147-A177-3AD203B41FA5}">
                      <a16:colId xmlns:a16="http://schemas.microsoft.com/office/drawing/2014/main" val="3014015914"/>
                    </a:ext>
                  </a:extLst>
                </a:gridCol>
                <a:gridCol w="209428">
                  <a:extLst>
                    <a:ext uri="{9D8B030D-6E8A-4147-A177-3AD203B41FA5}">
                      <a16:colId xmlns:a16="http://schemas.microsoft.com/office/drawing/2014/main" val="3266097213"/>
                    </a:ext>
                  </a:extLst>
                </a:gridCol>
                <a:gridCol w="1127210">
                  <a:extLst>
                    <a:ext uri="{9D8B030D-6E8A-4147-A177-3AD203B41FA5}">
                      <a16:colId xmlns:a16="http://schemas.microsoft.com/office/drawing/2014/main" val="653553222"/>
                    </a:ext>
                  </a:extLst>
                </a:gridCol>
                <a:gridCol w="1127210">
                  <a:extLst>
                    <a:ext uri="{9D8B030D-6E8A-4147-A177-3AD203B41FA5}">
                      <a16:colId xmlns:a16="http://schemas.microsoft.com/office/drawing/2014/main" val="4171451215"/>
                    </a:ext>
                  </a:extLst>
                </a:gridCol>
              </a:tblGrid>
              <a:tr h="271936">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FFFFFF"/>
                          </a:solidFill>
                          <a:effectLst/>
                          <a:latin typeface="Calibri" panose="020F0502020204030204" pitchFamily="34" charset="0"/>
                        </a:rPr>
                        <a:t>Distribuição por Faixa Etária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hMerge="1">
                  <a:txBody>
                    <a:bodyPr/>
                    <a:lstStyle/>
                    <a:p>
                      <a:endParaRPr lang="pt-BR"/>
                    </a:p>
                  </a:txBody>
                  <a:tcPr/>
                </a:tc>
                <a:tc row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b" latinLnBrk="0" hangingPunct="1"/>
                      <a:endParaRPr lang="pt-BR" sz="1200" b="1" i="0" u="none" strike="noStrike" kern="1200" dirty="0">
                        <a:solidFill>
                          <a:srgbClr val="404040"/>
                        </a:solidFill>
                        <a:effectLst/>
                        <a:latin typeface="Calibri" panose="020F0502020204030204" pitchFamily="34" charset="0"/>
                        <a:ea typeface="+mn-ea"/>
                        <a:cs typeface="+mn-cs"/>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no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Intervalo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hMerge="1">
                  <a:txBody>
                    <a:bodyPr/>
                    <a:lstStyle/>
                    <a:p>
                      <a:endParaRPr lang="pt-BR"/>
                    </a:p>
                  </a:txBody>
                  <a:tcPr/>
                </a:tc>
                <a:extLst>
                  <a:ext uri="{0D108BD9-81ED-4DB2-BD59-A6C34878D82A}">
                    <a16:rowId xmlns:a16="http://schemas.microsoft.com/office/drawing/2014/main" val="3521881372"/>
                  </a:ext>
                </a:extLst>
              </a:tr>
              <a:tr h="27193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FFFFFF"/>
                          </a:solidFill>
                          <a:effectLst/>
                          <a:latin typeface="Calibri" panose="020F0502020204030204" pitchFamily="34" charset="0"/>
                        </a:rPr>
                        <a:t>Faixa Etária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FFFFFF"/>
                          </a:solidFill>
                          <a:effectLst/>
                          <a:latin typeface="Calibri" panose="020F0502020204030204" pitchFamily="34" charset="0"/>
                        </a:rPr>
                        <a:t>Pesquisado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vMerge="1">
                  <a:txBody>
                    <a:bodyPr/>
                    <a:lstStyle/>
                    <a:p>
                      <a:pPr algn="l" fontAlgn="b"/>
                      <a:endParaRPr lang="pt-BR" sz="1200" b="0" i="0" u="none" strike="noStrike">
                        <a:solidFill>
                          <a:srgbClr val="000000"/>
                        </a:solidFill>
                        <a:effectLst/>
                        <a:latin typeface="Calibri" panose="020F0502020204030204" pitchFamily="34"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Limite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Limite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2880109011"/>
                  </a:ext>
                </a:extLst>
              </a:tr>
              <a:tr h="324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0" i="0" u="none" strike="noStrike" kern="1200" dirty="0">
                          <a:solidFill>
                            <a:schemeClr val="bg2">
                              <a:lumMod val="50000"/>
                            </a:schemeClr>
                          </a:solidFill>
                          <a:effectLst/>
                          <a:latin typeface="Calibri" panose="020F0502020204030204" pitchFamily="34" charset="0"/>
                          <a:ea typeface="+mn-ea"/>
                          <a:cs typeface="+mn-cs"/>
                        </a:rPr>
                        <a:t>De 18 a 25 anos</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b">
                        <a:buNone/>
                      </a:pPr>
                      <a:r>
                        <a:rPr lang="pt-BR" sz="1200" b="0" i="0" u="none" strike="noStrike" kern="1200" dirty="0">
                          <a:solidFill>
                            <a:schemeClr val="bg2">
                              <a:lumMod val="50000"/>
                            </a:schemeClr>
                          </a:solidFill>
                          <a:effectLst/>
                          <a:latin typeface="Calibri" panose="020F0502020204030204" pitchFamily="34" charset="0"/>
                          <a:ea typeface="+mn-ea"/>
                          <a:cs typeface="+mn-cs"/>
                        </a:rPr>
                        <a:t>6,8%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endParaRPr lang="pt-BR" sz="1200" b="0" i="0" u="none" strike="noStrike" kern="1200">
                        <a:solidFill>
                          <a:schemeClr val="bg2">
                            <a:lumMod val="50000"/>
                          </a:schemeClr>
                        </a:solidFill>
                        <a:effectLst/>
                        <a:latin typeface="Calibri" panose="020F0502020204030204" pitchFamily="34" charset="0"/>
                        <a:ea typeface="+mn-ea"/>
                        <a:cs typeface="+mn-cs"/>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5,0%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8,7%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1191589148"/>
                  </a:ext>
                </a:extLst>
              </a:tr>
              <a:tr h="324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0" i="0" u="none" strike="noStrike" kern="1200" dirty="0">
                          <a:solidFill>
                            <a:schemeClr val="bg2">
                              <a:lumMod val="50000"/>
                            </a:schemeClr>
                          </a:solidFill>
                          <a:effectLst/>
                          <a:latin typeface="Calibri" panose="020F0502020204030204" pitchFamily="34" charset="0"/>
                          <a:ea typeface="+mn-ea"/>
                          <a:cs typeface="+mn-cs"/>
                        </a:rPr>
                        <a:t>De 26 a 35 anos</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b">
                        <a:buNone/>
                      </a:pPr>
                      <a:r>
                        <a:rPr lang="pt-BR" sz="1200" b="0" i="0" u="none" strike="noStrike" kern="1200" dirty="0">
                          <a:solidFill>
                            <a:schemeClr val="bg2">
                              <a:lumMod val="50000"/>
                            </a:schemeClr>
                          </a:solidFill>
                          <a:effectLst/>
                          <a:latin typeface="Calibri" panose="020F0502020204030204" pitchFamily="34" charset="0"/>
                          <a:ea typeface="+mn-ea"/>
                          <a:cs typeface="+mn-cs"/>
                        </a:rPr>
                        <a:t>11,3%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endParaRPr lang="pt-BR" sz="1200" b="0" i="0" u="none" strike="noStrike" kern="1200">
                        <a:solidFill>
                          <a:schemeClr val="bg2">
                            <a:lumMod val="50000"/>
                          </a:schemeClr>
                        </a:solidFill>
                        <a:effectLst/>
                        <a:latin typeface="Calibri" panose="020F0502020204030204" pitchFamily="34" charset="0"/>
                        <a:ea typeface="+mn-ea"/>
                        <a:cs typeface="+mn-cs"/>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9,0%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13,6%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360326021"/>
                  </a:ext>
                </a:extLst>
              </a:tr>
              <a:tr h="324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0" i="0" u="none" strike="noStrike" kern="1200" dirty="0">
                          <a:solidFill>
                            <a:schemeClr val="bg2">
                              <a:lumMod val="50000"/>
                            </a:schemeClr>
                          </a:solidFill>
                          <a:effectLst/>
                          <a:latin typeface="Calibri" panose="020F0502020204030204" pitchFamily="34" charset="0"/>
                          <a:ea typeface="+mn-ea"/>
                          <a:cs typeface="+mn-cs"/>
                        </a:rPr>
                        <a:t>De 36 a 45 anos</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b">
                        <a:buNone/>
                      </a:pPr>
                      <a:r>
                        <a:rPr lang="pt-BR" sz="1200" b="0" i="0" u="none" strike="noStrike" kern="1200" dirty="0">
                          <a:solidFill>
                            <a:schemeClr val="bg2">
                              <a:lumMod val="50000"/>
                            </a:schemeClr>
                          </a:solidFill>
                          <a:effectLst/>
                          <a:latin typeface="Calibri" panose="020F0502020204030204" pitchFamily="34" charset="0"/>
                          <a:ea typeface="+mn-ea"/>
                          <a:cs typeface="+mn-cs"/>
                        </a:rPr>
                        <a:t>14,5%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endParaRPr lang="pt-BR" sz="1200" b="0" i="0" u="none" strike="noStrike" kern="1200">
                        <a:solidFill>
                          <a:schemeClr val="bg2">
                            <a:lumMod val="50000"/>
                          </a:schemeClr>
                        </a:solidFill>
                        <a:effectLst/>
                        <a:latin typeface="Calibri" panose="020F0502020204030204" pitchFamily="34" charset="0"/>
                        <a:ea typeface="+mn-ea"/>
                        <a:cs typeface="+mn-cs"/>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11,9%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17,1%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1251835570"/>
                  </a:ext>
                </a:extLst>
              </a:tr>
              <a:tr h="324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0" i="0" u="none" strike="noStrike" kern="1200" dirty="0">
                          <a:solidFill>
                            <a:schemeClr val="bg2">
                              <a:lumMod val="50000"/>
                            </a:schemeClr>
                          </a:solidFill>
                          <a:effectLst/>
                          <a:latin typeface="Calibri" panose="020F0502020204030204" pitchFamily="34" charset="0"/>
                          <a:ea typeface="+mn-ea"/>
                          <a:cs typeface="+mn-cs"/>
                        </a:rPr>
                        <a:t>De 46 a 55 anos</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b">
                        <a:buNone/>
                      </a:pPr>
                      <a:r>
                        <a:rPr lang="pt-BR" sz="1200" b="0" i="0" u="none" strike="noStrike" kern="1200" dirty="0">
                          <a:solidFill>
                            <a:schemeClr val="bg2">
                              <a:lumMod val="50000"/>
                            </a:schemeClr>
                          </a:solidFill>
                          <a:effectLst/>
                          <a:latin typeface="Calibri" panose="020F0502020204030204" pitchFamily="34" charset="0"/>
                          <a:ea typeface="+mn-ea"/>
                          <a:cs typeface="+mn-cs"/>
                        </a:rPr>
                        <a:t>20,1%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endParaRPr lang="pt-BR" sz="1200" b="0" i="0" u="none" strike="noStrike" kern="1200">
                        <a:solidFill>
                          <a:schemeClr val="bg2">
                            <a:lumMod val="50000"/>
                          </a:schemeClr>
                        </a:solidFill>
                        <a:effectLst/>
                        <a:latin typeface="Calibri" panose="020F0502020204030204" pitchFamily="34" charset="0"/>
                        <a:ea typeface="+mn-ea"/>
                        <a:cs typeface="+mn-cs"/>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17,2%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23,0%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1329306459"/>
                  </a:ext>
                </a:extLst>
              </a:tr>
              <a:tr h="324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0" i="0" u="none" strike="noStrike" kern="1200" dirty="0">
                          <a:solidFill>
                            <a:schemeClr val="bg2">
                              <a:lumMod val="50000"/>
                            </a:schemeClr>
                          </a:solidFill>
                          <a:effectLst/>
                          <a:latin typeface="Calibri" panose="020F0502020204030204" pitchFamily="34" charset="0"/>
                          <a:ea typeface="+mn-ea"/>
                          <a:cs typeface="+mn-cs"/>
                        </a:rPr>
                        <a:t>De 56 a 65 anos</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b">
                        <a:buNone/>
                      </a:pPr>
                      <a:r>
                        <a:rPr lang="pt-BR" sz="1200" b="0" i="0" u="none" strike="noStrike" kern="1200" dirty="0">
                          <a:solidFill>
                            <a:schemeClr val="bg2">
                              <a:lumMod val="50000"/>
                            </a:schemeClr>
                          </a:solidFill>
                          <a:effectLst/>
                          <a:latin typeface="Calibri" panose="020F0502020204030204" pitchFamily="34" charset="0"/>
                          <a:ea typeface="+mn-ea"/>
                          <a:cs typeface="+mn-cs"/>
                        </a:rPr>
                        <a:t>23,2%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endParaRPr lang="pt-BR" sz="1200" b="0" i="0" u="none" strike="noStrike" kern="1200">
                        <a:solidFill>
                          <a:schemeClr val="bg2">
                            <a:lumMod val="50000"/>
                          </a:schemeClr>
                        </a:solidFill>
                        <a:effectLst/>
                        <a:latin typeface="Calibri" panose="020F0502020204030204" pitchFamily="34" charset="0"/>
                        <a:ea typeface="+mn-ea"/>
                        <a:cs typeface="+mn-cs"/>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20,1%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26,3%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778344492"/>
                  </a:ext>
                </a:extLst>
              </a:tr>
              <a:tr h="324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0" i="0" u="none" strike="noStrike" kern="1200" dirty="0">
                          <a:solidFill>
                            <a:schemeClr val="bg2">
                              <a:lumMod val="50000"/>
                            </a:schemeClr>
                          </a:solidFill>
                          <a:effectLst/>
                          <a:latin typeface="Calibri" panose="020F0502020204030204" pitchFamily="34" charset="0"/>
                          <a:ea typeface="+mn-ea"/>
                          <a:cs typeface="+mn-cs"/>
                        </a:rPr>
                        <a:t>Mais de 65 anos</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b">
                        <a:buNone/>
                      </a:pPr>
                      <a:r>
                        <a:rPr lang="pt-BR" sz="1200" b="0" i="0" u="none" strike="noStrike" kern="1200" dirty="0">
                          <a:solidFill>
                            <a:schemeClr val="bg2">
                              <a:lumMod val="50000"/>
                            </a:schemeClr>
                          </a:solidFill>
                          <a:effectLst/>
                          <a:latin typeface="Calibri" panose="020F0502020204030204" pitchFamily="34" charset="0"/>
                          <a:ea typeface="+mn-ea"/>
                          <a:cs typeface="+mn-cs"/>
                        </a:rPr>
                        <a:t>24,0%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endParaRPr lang="pt-BR" sz="1200" b="0" i="0" u="none" strike="noStrike" kern="1200">
                        <a:solidFill>
                          <a:schemeClr val="bg2">
                            <a:lumMod val="50000"/>
                          </a:schemeClr>
                        </a:solidFill>
                        <a:effectLst/>
                        <a:latin typeface="Calibri" panose="020F0502020204030204" pitchFamily="34" charset="0"/>
                        <a:ea typeface="+mn-ea"/>
                        <a:cs typeface="+mn-cs"/>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20,9%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27,2%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4121401038"/>
                  </a:ext>
                </a:extLst>
              </a:tr>
              <a:tr h="216000">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b" latinLnBrk="0" hangingPunct="1"/>
                      <a:endParaRPr lang="pt-BR" sz="1200" b="1" i="0" u="none" strike="noStrike" kern="1200" dirty="0">
                        <a:solidFill>
                          <a:srgbClr val="404040"/>
                        </a:solidFill>
                        <a:effectLst/>
                        <a:latin typeface="Calibri" panose="020F0502020204030204" pitchFamily="34" charset="0"/>
                        <a:ea typeface="+mn-ea"/>
                        <a:cs typeface="+mn-cs"/>
                      </a:endParaRPr>
                    </a:p>
                  </a:txBody>
                  <a:tcPr marL="9525" marR="9525" marT="9525"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pt-B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tc row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a:endParaRPr lang="pt-BR"/>
                    </a:p>
                  </a:txBody>
                  <a:tcPr marL="9525" marR="9525" marT="9525" marB="0" anchor="ctr">
                    <a:lnL w="38100" cap="flat" cmpd="sng" algn="ctr">
                      <a:no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b" latinLnBrk="0" hangingPunct="1"/>
                      <a:endParaRPr lang="pt-BR" sz="1200" b="1" i="0" u="none" strike="noStrike" kern="1200" dirty="0">
                        <a:solidFill>
                          <a:schemeClr val="bg2">
                            <a:lumMod val="50000"/>
                          </a:schemeClr>
                        </a:solidFill>
                        <a:effectLst/>
                        <a:latin typeface="Calibri" panose="020F0502020204030204" pitchFamily="34" charset="0"/>
                        <a:ea typeface="+mn-ea"/>
                        <a:cs typeface="+mn-cs"/>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no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pt-BR" dirty="0"/>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728792988"/>
                  </a:ext>
                </a:extLst>
              </a:tr>
              <a:tr h="272896">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b" latinLnBrk="0" hangingPunct="1"/>
                      <a:r>
                        <a:rPr lang="pt-BR" sz="1200" b="1" i="0" u="none" strike="noStrike" kern="1200" dirty="0">
                          <a:solidFill>
                            <a:schemeClr val="bg1"/>
                          </a:solidFill>
                          <a:effectLst/>
                          <a:latin typeface="Calibri" panose="020F0502020204030204" pitchFamily="34" charset="0"/>
                          <a:ea typeface="+mn-ea"/>
                          <a:cs typeface="+mn-cs"/>
                        </a:rPr>
                        <a:t>Distribuição por Gênero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hMerge="1">
                  <a:txBody>
                    <a:bodyPr/>
                    <a:lstStyle/>
                    <a:p>
                      <a:endParaRPr lang="pt-BR"/>
                    </a:p>
                  </a:txBody>
                  <a:tcPr/>
                </a:tc>
                <a:tc vMerge="1">
                  <a:txBody>
                    <a:bodyPr/>
                    <a:lstStyle/>
                    <a:p>
                      <a:pPr algn="l" fontAlgn="b"/>
                      <a:endParaRPr lang="pt-BR" sz="1200" b="1" i="0" u="none" strike="noStrike">
                        <a:solidFill>
                          <a:schemeClr val="bg1"/>
                        </a:solidFill>
                        <a:effectLst/>
                        <a:latin typeface="Calibri" panose="020F0502020204030204" pitchFamily="34"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b" latinLnBrk="0" hangingPunct="1"/>
                      <a:r>
                        <a:rPr lang="pt-BR" sz="1200" b="1" i="0" u="none" strike="noStrike" kern="1200" dirty="0">
                          <a:solidFill>
                            <a:schemeClr val="bg2">
                              <a:lumMod val="50000"/>
                            </a:schemeClr>
                          </a:solidFill>
                          <a:effectLst/>
                          <a:latin typeface="Calibri" panose="020F0502020204030204" pitchFamily="34" charset="0"/>
                          <a:ea typeface="+mn-ea"/>
                          <a:cs typeface="+mn-cs"/>
                        </a:rPr>
                        <a:t>Intervalo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hMerge="1">
                  <a:txBody>
                    <a:bodyPr/>
                    <a:lstStyle/>
                    <a:p>
                      <a:endParaRPr lang="pt-BR"/>
                    </a:p>
                  </a:txBody>
                  <a:tcPr/>
                </a:tc>
                <a:extLst>
                  <a:ext uri="{0D108BD9-81ED-4DB2-BD59-A6C34878D82A}">
                    <a16:rowId xmlns:a16="http://schemas.microsoft.com/office/drawing/2014/main" val="2176954672"/>
                  </a:ext>
                </a:extLst>
              </a:tr>
              <a:tr h="27193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b" latinLnBrk="0" hangingPunct="1"/>
                      <a:r>
                        <a:rPr lang="pt-BR" sz="1200" b="1" i="0" u="none" strike="noStrike" kern="1200" dirty="0">
                          <a:solidFill>
                            <a:schemeClr val="bg1"/>
                          </a:solidFill>
                          <a:effectLst/>
                          <a:latin typeface="Calibri" panose="020F0502020204030204" pitchFamily="34" charset="0"/>
                          <a:ea typeface="+mn-ea"/>
                          <a:cs typeface="+mn-cs"/>
                        </a:rPr>
                        <a:t>Gênero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b" latinLnBrk="0" hangingPunct="1"/>
                      <a:r>
                        <a:rPr lang="pt-BR" sz="1200" b="1" i="0" u="none" strike="noStrike" kern="1200" dirty="0">
                          <a:solidFill>
                            <a:schemeClr val="bg1"/>
                          </a:solidFill>
                          <a:effectLst/>
                          <a:latin typeface="Calibri" panose="020F0502020204030204" pitchFamily="34" charset="0"/>
                          <a:ea typeface="+mn-ea"/>
                          <a:cs typeface="+mn-cs"/>
                        </a:rPr>
                        <a:t>Pesquisado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50000"/>
                      </a:sysClr>
                    </a:solidFill>
                  </a:tcPr>
                </a:tc>
                <a:tc vMerge="1">
                  <a:txBody>
                    <a:bodyPr/>
                    <a:lstStyle/>
                    <a:p>
                      <a:pPr algn="l" fontAlgn="b"/>
                      <a:endParaRPr lang="pt-BR" sz="1200" b="1" i="0" u="none" strike="noStrike" dirty="0">
                        <a:solidFill>
                          <a:schemeClr val="bg1"/>
                        </a:solidFill>
                        <a:effectLst/>
                        <a:latin typeface="Calibri" panose="020F0502020204030204" pitchFamily="34" charset="0"/>
                      </a:endParaRPr>
                    </a:p>
                  </a:txBody>
                  <a:tcPr marL="9525" marR="9525" marT="9525"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b" latinLnBrk="0" hangingPunct="1"/>
                      <a:r>
                        <a:rPr lang="pt-BR" sz="1200" b="1" i="0" u="none" strike="noStrike" kern="1200" dirty="0">
                          <a:solidFill>
                            <a:schemeClr val="bg2">
                              <a:lumMod val="50000"/>
                            </a:schemeClr>
                          </a:solidFill>
                          <a:effectLst/>
                          <a:latin typeface="Calibri" panose="020F0502020204030204" pitchFamily="34" charset="0"/>
                          <a:ea typeface="+mn-ea"/>
                          <a:cs typeface="+mn-cs"/>
                        </a:rPr>
                        <a:t>Limite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algn="ctr" defTabSz="914400" rtl="0" eaLnBrk="1" fontAlgn="b" latinLnBrk="0" hangingPunct="1"/>
                      <a:r>
                        <a:rPr lang="pt-BR" sz="1200" b="1" i="0" u="none" strike="noStrike" kern="1200" dirty="0">
                          <a:solidFill>
                            <a:schemeClr val="bg2">
                              <a:lumMod val="50000"/>
                            </a:schemeClr>
                          </a:solidFill>
                          <a:effectLst/>
                          <a:latin typeface="Calibri" panose="020F0502020204030204" pitchFamily="34" charset="0"/>
                          <a:ea typeface="+mn-ea"/>
                          <a:cs typeface="+mn-cs"/>
                        </a:rPr>
                        <a:t>Limite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1357932485"/>
                  </a:ext>
                </a:extLst>
              </a:tr>
              <a:tr h="324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0" i="0" u="none" strike="noStrike" kern="1200" dirty="0">
                          <a:solidFill>
                            <a:schemeClr val="bg2">
                              <a:lumMod val="50000"/>
                            </a:schemeClr>
                          </a:solidFill>
                          <a:effectLst/>
                          <a:latin typeface="Calibri" panose="020F0502020204030204" pitchFamily="34" charset="0"/>
                          <a:ea typeface="+mn-ea"/>
                          <a:cs typeface="+mn-cs"/>
                        </a:rPr>
                        <a:t>Feminino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48,6%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endParaRPr lang="pt-BR" sz="1200" b="0" i="0" u="none" strike="noStrike" kern="1200">
                        <a:solidFill>
                          <a:schemeClr val="bg2">
                            <a:lumMod val="50000"/>
                          </a:schemeClr>
                        </a:solidFill>
                        <a:effectLst/>
                        <a:latin typeface="Calibri" panose="020F0502020204030204" pitchFamily="34" charset="0"/>
                        <a:ea typeface="+mn-ea"/>
                        <a:cs typeface="+mn-cs"/>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44,9%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52,3%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118782896"/>
                  </a:ext>
                </a:extLst>
              </a:tr>
              <a:tr h="324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200" b="0" i="0" u="none" strike="noStrike" kern="1200" dirty="0">
                          <a:solidFill>
                            <a:schemeClr val="bg2">
                              <a:lumMod val="50000"/>
                            </a:schemeClr>
                          </a:solidFill>
                          <a:effectLst/>
                          <a:latin typeface="Calibri" panose="020F0502020204030204" pitchFamily="34" charset="0"/>
                          <a:ea typeface="+mn-ea"/>
                          <a:cs typeface="+mn-cs"/>
                        </a:rPr>
                        <a:t>Masculino</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51,4%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marL="0" algn="ctr" defTabSz="914400" rtl="0" eaLnBrk="1" fontAlgn="b" latinLnBrk="0" hangingPunct="1"/>
                      <a:endParaRPr lang="pt-BR" sz="1200" b="0" i="0" u="none" strike="noStrike" kern="1200">
                        <a:solidFill>
                          <a:schemeClr val="bg2">
                            <a:lumMod val="50000"/>
                          </a:schemeClr>
                        </a:solidFill>
                        <a:effectLst/>
                        <a:latin typeface="Calibri" panose="020F0502020204030204" pitchFamily="34" charset="0"/>
                        <a:ea typeface="+mn-ea"/>
                        <a:cs typeface="+mn-cs"/>
                      </a:endParaRP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47,7%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55,1%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2682009218"/>
                  </a:ext>
                </a:extLst>
              </a:tr>
            </a:tbl>
          </a:graphicData>
        </a:graphic>
      </p:graphicFrame>
      <p:graphicFrame>
        <p:nvGraphicFramePr>
          <p:cNvPr id="4" name="Tabela 3">
            <a:extLst>
              <a:ext uri="{FF2B5EF4-FFF2-40B4-BE49-F238E27FC236}">
                <a16:creationId xmlns:a16="http://schemas.microsoft.com/office/drawing/2014/main" id="{8D41B772-0081-3DE1-0BBD-1398BC400577}"/>
              </a:ext>
            </a:extLst>
          </p:cNvPr>
          <p:cNvGraphicFramePr>
            <a:graphicFrameLocks noGrp="1"/>
          </p:cNvGraphicFramePr>
          <p:nvPr>
            <p:extLst>
              <p:ext uri="{D42A27DB-BD31-4B8C-83A1-F6EECF244321}">
                <p14:modId xmlns:p14="http://schemas.microsoft.com/office/powerpoint/2010/main" val="3686208363"/>
              </p:ext>
            </p:extLst>
          </p:nvPr>
        </p:nvGraphicFramePr>
        <p:xfrm>
          <a:off x="2927648" y="1412776"/>
          <a:ext cx="2253012" cy="4880318"/>
        </p:xfrm>
        <a:graphic>
          <a:graphicData uri="http://schemas.openxmlformats.org/drawingml/2006/table">
            <a:tbl>
              <a:tblPr/>
              <a:tblGrid>
                <a:gridCol w="1126506">
                  <a:extLst>
                    <a:ext uri="{9D8B030D-6E8A-4147-A177-3AD203B41FA5}">
                      <a16:colId xmlns:a16="http://schemas.microsoft.com/office/drawing/2014/main" val="4037291845"/>
                    </a:ext>
                  </a:extLst>
                </a:gridCol>
                <a:gridCol w="1126506">
                  <a:extLst>
                    <a:ext uri="{9D8B030D-6E8A-4147-A177-3AD203B41FA5}">
                      <a16:colId xmlns:a16="http://schemas.microsoft.com/office/drawing/2014/main" val="1869228324"/>
                    </a:ext>
                  </a:extLst>
                </a:gridCol>
              </a:tblGrid>
              <a:tr h="246183">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Intervalo de Confiança</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hMerge="1">
                  <a:txBody>
                    <a:bodyPr/>
                    <a:lstStyle/>
                    <a:p>
                      <a:endParaRPr lang="pt-BR"/>
                    </a:p>
                  </a:txBody>
                  <a:tcPr/>
                </a:tc>
                <a:extLst>
                  <a:ext uri="{0D108BD9-81ED-4DB2-BD59-A6C34878D82A}">
                    <a16:rowId xmlns:a16="http://schemas.microsoft.com/office/drawing/2014/main" val="2011348181"/>
                  </a:ext>
                </a:extLst>
              </a:tr>
              <a:tr h="21625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Limite Inferior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Limite Superior</a:t>
                      </a:r>
                    </a:p>
                  </a:txBody>
                  <a:tcPr marL="9525" marR="9525" marT="9525"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extLst>
                  <a:ext uri="{0D108BD9-81ED-4DB2-BD59-A6C34878D82A}">
                    <a16:rowId xmlns:a16="http://schemas.microsoft.com/office/drawing/2014/main" val="886685681"/>
                  </a:ext>
                </a:extLst>
              </a:tr>
              <a:tr h="245438">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54,6%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61,9%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2265077444"/>
                  </a:ext>
                </a:extLst>
              </a:tr>
              <a:tr h="245438">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4,8%</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8,4%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389925832"/>
                  </a:ext>
                </a:extLst>
              </a:tr>
              <a:tr h="245438">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4,4%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7,9%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1884464789"/>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4,3%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7,7%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2703781635"/>
                  </a:ext>
                </a:extLst>
              </a:tr>
              <a:tr h="245438">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3,3%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6,5%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193526000"/>
                  </a:ext>
                </a:extLst>
              </a:tr>
              <a:tr h="245438">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1,6%</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4,0%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2637776979"/>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1,4%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3,7%</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442388978"/>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1,2%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3,3%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1855746130"/>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1,0%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3,1%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2191592360"/>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0,9%</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3,0%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4040134831"/>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0,5%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2,3%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2904801415"/>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0,4%</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2,1%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299109261"/>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0,2%</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1,5%</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71122580"/>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0,1%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1345916819"/>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0,1%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1,3%</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2127984486"/>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0,0%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1044864590"/>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0,0%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1036256305"/>
                  </a:ext>
                </a:extLst>
              </a:tr>
              <a:tr h="245438">
                <a:tc>
                  <a:txBody>
                    <a:bodyPr/>
                    <a:lstStyle/>
                    <a:p>
                      <a:pPr marL="0" algn="ctr" defTabSz="914400" rtl="0" eaLnBrk="1" fontAlgn="b" latinLnBrk="0" hangingPunct="1">
                        <a:buNone/>
                      </a:pPr>
                      <a:r>
                        <a:rPr lang="pt-BR" sz="1200" b="0" i="0" u="none" strike="noStrike" kern="1200">
                          <a:solidFill>
                            <a:schemeClr val="bg2">
                              <a:lumMod val="50000"/>
                            </a:schemeClr>
                          </a:solidFill>
                          <a:effectLst/>
                          <a:latin typeface="Calibri" panose="020F0502020204030204" pitchFamily="34" charset="0"/>
                          <a:ea typeface="+mn-ea"/>
                          <a:cs typeface="+mn-cs"/>
                        </a:rPr>
                        <a:t>0,0%</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tc>
                  <a:txBody>
                    <a:bodyPr/>
                    <a:lstStyle/>
                    <a:p>
                      <a:pPr marL="0" algn="ctr" defTabSz="914400" rtl="0" eaLnBrk="1" fontAlgn="b" latinLnBrk="0" hangingPunct="1">
                        <a:buNone/>
                      </a:pPr>
                      <a:r>
                        <a:rPr lang="pt-BR" sz="1200" b="0" i="0" u="none" strike="noStrike" kern="1200" dirty="0">
                          <a:solidFill>
                            <a:schemeClr val="bg2">
                              <a:lumMod val="50000"/>
                            </a:schemeClr>
                          </a:solidFill>
                          <a:effectLst/>
                          <a:latin typeface="Calibri" panose="020F0502020204030204" pitchFamily="34" charset="0"/>
                          <a:ea typeface="+mn-ea"/>
                          <a:cs typeface="+mn-cs"/>
                        </a:rPr>
                        <a:t>1,1%</a:t>
                      </a:r>
                    </a:p>
                  </a:txBody>
                  <a:tcPr marL="7620" marR="7620" marT="7620" marB="0" anchor="ctr">
                    <a:lnL w="38100" cap="flat" cmpd="sng" algn="ctr">
                      <a:solidFill>
                        <a:sysClr val="window" lastClr="FFFFFF"/>
                      </a:solidFill>
                      <a:prstDash val="solid"/>
                      <a:round/>
                      <a:headEnd type="none" w="med" len="med"/>
                      <a:tailEnd type="none" w="med" len="med"/>
                    </a:lnL>
                    <a:lnR w="38100" cap="flat" cmpd="sng" algn="ctr">
                      <a:solidFill>
                        <a:sysClr val="window" lastClr="FFFFFF"/>
                      </a:solidFill>
                      <a:prstDash val="solid"/>
                      <a:round/>
                      <a:headEnd type="none" w="med" len="med"/>
                      <a:tailEnd type="none" w="med" len="med"/>
                    </a:lnR>
                    <a:lnT w="38100" cap="flat" cmpd="sng" algn="ctr">
                      <a:solidFill>
                        <a:sysClr val="window" lastClr="FFFFFF"/>
                      </a:solidFill>
                      <a:prstDash val="solid"/>
                      <a:round/>
                      <a:headEnd type="none" w="med" len="med"/>
                      <a:tailEnd type="none" w="med" len="med"/>
                    </a:lnT>
                    <a:lnB w="381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F9F9F9"/>
                    </a:solidFill>
                  </a:tcPr>
                </a:tc>
                <a:extLst>
                  <a:ext uri="{0D108BD9-81ED-4DB2-BD59-A6C34878D82A}">
                    <a16:rowId xmlns:a16="http://schemas.microsoft.com/office/drawing/2014/main" val="424299767"/>
                  </a:ext>
                </a:extLst>
              </a:tr>
            </a:tbl>
          </a:graphicData>
        </a:graphic>
      </p:graphicFrame>
    </p:spTree>
    <p:extLst>
      <p:ext uri="{BB962C8B-B14F-4D97-AF65-F5344CB8AC3E}">
        <p14:creationId xmlns:p14="http://schemas.microsoft.com/office/powerpoint/2010/main" val="786512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ixaDeTexto 9">
            <a:extLst>
              <a:ext uri="{FF2B5EF4-FFF2-40B4-BE49-F238E27FC236}">
                <a16:creationId xmlns:a16="http://schemas.microsoft.com/office/drawing/2014/main" id="{6A78D39F-320F-19E0-EA54-43F337B7BDC1}"/>
              </a:ext>
            </a:extLst>
          </p:cNvPr>
          <p:cNvSpPr txBox="1"/>
          <p:nvPr/>
        </p:nvSpPr>
        <p:spPr>
          <a:xfrm>
            <a:off x="6240016" y="990832"/>
            <a:ext cx="1267655" cy="317186"/>
          </a:xfrm>
          <a:prstGeom prst="rect">
            <a:avLst/>
          </a:prstGeom>
          <a:noFill/>
          <a:effectLst/>
        </p:spPr>
        <p:txBody>
          <a:bodyPr wrap="square" lIns="100760" tIns="50379" rIns="100760" bIns="50379" rtlCol="0">
            <a:spAutoFit/>
          </a:bodyPr>
          <a:lstStyle>
            <a:defPPr>
              <a:defRPr lang="pt-BR"/>
            </a:defPPr>
            <a:lvl1pPr>
              <a:defRPr sz="1600" b="1">
                <a:solidFill>
                  <a:schemeClr val="bg2">
                    <a:lumMod val="50000"/>
                  </a:schemeClr>
                </a:solidFill>
              </a:defRPr>
            </a:lvl1pPr>
          </a:lstStyle>
          <a:p>
            <a:pPr fontAlgn="auto">
              <a:spcBef>
                <a:spcPts val="0"/>
              </a:spcBef>
              <a:spcAft>
                <a:spcPts val="0"/>
              </a:spcAft>
            </a:pPr>
            <a:r>
              <a:rPr lang="pt-BR" sz="1400" dirty="0">
                <a:latin typeface="Calibri" panose="020F0502020204030204"/>
                <a:cs typeface="+mn-cs"/>
              </a:rPr>
              <a:t>Gênero </a:t>
            </a:r>
          </a:p>
        </p:txBody>
      </p:sp>
      <p:cxnSp>
        <p:nvCxnSpPr>
          <p:cNvPr id="11" name="Conector reto 10">
            <a:extLst>
              <a:ext uri="{FF2B5EF4-FFF2-40B4-BE49-F238E27FC236}">
                <a16:creationId xmlns:a16="http://schemas.microsoft.com/office/drawing/2014/main" id="{5382509A-C947-B0BF-F6C4-A5455E4F1B16}"/>
              </a:ext>
            </a:extLst>
          </p:cNvPr>
          <p:cNvCxnSpPr>
            <a:cxnSpLocks/>
          </p:cNvCxnSpPr>
          <p:nvPr/>
        </p:nvCxnSpPr>
        <p:spPr>
          <a:xfrm>
            <a:off x="6096000" y="1124745"/>
            <a:ext cx="0" cy="4992555"/>
          </a:xfrm>
          <a:prstGeom prst="line">
            <a:avLst/>
          </a:prstGeom>
          <a:noFill/>
          <a:ln w="6350" cap="flat" cmpd="sng" algn="ctr">
            <a:solidFill>
              <a:sysClr val="window" lastClr="FFFFFF">
                <a:lumMod val="85000"/>
              </a:sysClr>
            </a:solidFill>
            <a:prstDash val="solid"/>
            <a:miter lim="800000"/>
          </a:ln>
          <a:effectLst/>
        </p:spPr>
      </p:cxnSp>
      <p:sp>
        <p:nvSpPr>
          <p:cNvPr id="12" name="CaixaDeTexto 11">
            <a:extLst>
              <a:ext uri="{FF2B5EF4-FFF2-40B4-BE49-F238E27FC236}">
                <a16:creationId xmlns:a16="http://schemas.microsoft.com/office/drawing/2014/main" id="{BF9B6AD3-1451-7737-2D8F-E7DCA9BF9F70}"/>
              </a:ext>
            </a:extLst>
          </p:cNvPr>
          <p:cNvSpPr txBox="1"/>
          <p:nvPr/>
        </p:nvSpPr>
        <p:spPr>
          <a:xfrm>
            <a:off x="-25846" y="6458387"/>
            <a:ext cx="2833350" cy="230780"/>
          </a:xfrm>
          <a:prstGeom prst="rect">
            <a:avLst/>
          </a:prstGeom>
          <a:noFill/>
        </p:spPr>
        <p:txBody>
          <a:bodyPr wrap="square" lIns="91390" tIns="45694" rIns="91390" bIns="45694" rtlCol="0">
            <a:spAutoFit/>
          </a:bodyPr>
          <a:lstStyle>
            <a:defPPr>
              <a:defRPr lang="pt-BR"/>
            </a:defPPr>
            <a:lvl1pPr defTabSz="1219535">
              <a:defRPr sz="1000" kern="0">
                <a:solidFill>
                  <a:srgbClr val="4D4E53"/>
                </a:solidFill>
              </a:defRPr>
            </a:lvl1pPr>
          </a:lstStyle>
          <a:p>
            <a:pPr fontAlgn="auto">
              <a:spcBef>
                <a:spcPts val="0"/>
              </a:spcBef>
              <a:spcAft>
                <a:spcPts val="0"/>
              </a:spcAft>
            </a:pPr>
            <a:r>
              <a:rPr lang="pt-BR" sz="900" dirty="0">
                <a:solidFill>
                  <a:schemeClr val="bg2">
                    <a:lumMod val="50000"/>
                  </a:schemeClr>
                </a:solidFill>
                <a:latin typeface="Calibri" panose="020F0502020204030204"/>
                <a:cs typeface="+mn-cs"/>
              </a:rPr>
              <a:t>Nota: Resultados apresentados em percentual (%).</a:t>
            </a:r>
          </a:p>
        </p:txBody>
      </p:sp>
      <p:sp>
        <p:nvSpPr>
          <p:cNvPr id="13" name="CaixaDeTexto 12">
            <a:extLst>
              <a:ext uri="{FF2B5EF4-FFF2-40B4-BE49-F238E27FC236}">
                <a16:creationId xmlns:a16="http://schemas.microsoft.com/office/drawing/2014/main" id="{D2CE2DE7-1400-742B-40BD-F27401DA7FEC}"/>
              </a:ext>
            </a:extLst>
          </p:cNvPr>
          <p:cNvSpPr txBox="1"/>
          <p:nvPr/>
        </p:nvSpPr>
        <p:spPr>
          <a:xfrm>
            <a:off x="119336" y="980729"/>
            <a:ext cx="1033360" cy="307777"/>
          </a:xfrm>
          <a:prstGeom prst="rect">
            <a:avLst/>
          </a:prstGeom>
          <a:noFill/>
        </p:spPr>
        <p:txBody>
          <a:bodyPr wrap="none" rtlCol="0">
            <a:spAutoFit/>
          </a:bodyPr>
          <a:lstStyle/>
          <a:p>
            <a:pPr fontAlgn="auto">
              <a:spcBef>
                <a:spcPts val="0"/>
              </a:spcBef>
              <a:spcAft>
                <a:spcPts val="0"/>
              </a:spcAft>
            </a:pPr>
            <a:r>
              <a:rPr lang="pt-BR" sz="1400" b="1" dirty="0">
                <a:solidFill>
                  <a:schemeClr val="bg2">
                    <a:lumMod val="50000"/>
                  </a:schemeClr>
                </a:solidFill>
                <a:latin typeface="Calibri" panose="020F0502020204030204" pitchFamily="34" charset="0"/>
                <a:cs typeface="Calibri" panose="020F0502020204030204" pitchFamily="34" charset="0"/>
              </a:rPr>
              <a:t>Faixa Etária</a:t>
            </a:r>
          </a:p>
        </p:txBody>
      </p:sp>
      <p:sp>
        <p:nvSpPr>
          <p:cNvPr id="14" name="Retângulo 13">
            <a:extLst>
              <a:ext uri="{FF2B5EF4-FFF2-40B4-BE49-F238E27FC236}">
                <a16:creationId xmlns:a16="http://schemas.microsoft.com/office/drawing/2014/main" id="{8075457A-F4F7-6047-41F0-FA846CE6782E}"/>
              </a:ext>
            </a:extLst>
          </p:cNvPr>
          <p:cNvSpPr/>
          <p:nvPr/>
        </p:nvSpPr>
        <p:spPr>
          <a:xfrm>
            <a:off x="7422753" y="5013177"/>
            <a:ext cx="3281759" cy="541249"/>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ctr" fontAlgn="auto">
              <a:spcBef>
                <a:spcPts val="0"/>
              </a:spcBef>
              <a:spcAft>
                <a:spcPts val="0"/>
              </a:spcAft>
              <a:defRPr/>
            </a:pPr>
            <a:r>
              <a:rPr lang="pt-BR" sz="1600" kern="0" dirty="0">
                <a:solidFill>
                  <a:schemeClr val="bg2">
                    <a:lumMod val="50000"/>
                  </a:schemeClr>
                </a:solidFill>
                <a:latin typeface="Calibri" panose="020F0502020204030204"/>
                <a:cs typeface="Times New Roman" panose="02020603050405020304" pitchFamily="18" charset="0"/>
              </a:rPr>
              <a:t>Beneficiários com 18 anos ou mais</a:t>
            </a:r>
          </a:p>
        </p:txBody>
      </p:sp>
      <p:grpSp>
        <p:nvGrpSpPr>
          <p:cNvPr id="2" name="Agrupar 1">
            <a:extLst>
              <a:ext uri="{FF2B5EF4-FFF2-40B4-BE49-F238E27FC236}">
                <a16:creationId xmlns:a16="http://schemas.microsoft.com/office/drawing/2014/main" id="{8F822ECD-1C36-4F62-9236-73F95B00AC92}"/>
              </a:ext>
            </a:extLst>
          </p:cNvPr>
          <p:cNvGrpSpPr/>
          <p:nvPr/>
        </p:nvGrpSpPr>
        <p:grpSpPr>
          <a:xfrm>
            <a:off x="7268690" y="1095515"/>
            <a:ext cx="3589883" cy="4033838"/>
            <a:chOff x="0" y="0"/>
            <a:chExt cx="2237239" cy="2543175"/>
          </a:xfrm>
        </p:grpSpPr>
        <p:pic>
          <p:nvPicPr>
            <p:cNvPr id="3" name="Imagem 2" descr="Free vector graphic: Silhouette, Man, Women'S - Free Image ...">
              <a:extLst>
                <a:ext uri="{FF2B5EF4-FFF2-40B4-BE49-F238E27FC236}">
                  <a16:creationId xmlns:a16="http://schemas.microsoft.com/office/drawing/2014/main" id="{639A07C3-BCB8-476A-B306-528404F04DF3}"/>
                </a:ext>
              </a:extLst>
            </p:cNvPr>
            <p:cNvPicPr>
              <a:picLocks noChangeAspect="1"/>
            </p:cNvPicPr>
            <p:nvPr/>
          </p:nvPicPr>
          <p:blipFill rotWithShape="1">
            <a:blip r:embed="rId2" cstate="print">
              <a:duotone>
                <a:srgbClr val="5B9BD5">
                  <a:shade val="45000"/>
                  <a:satMod val="135000"/>
                </a:srgbClr>
                <a:prstClr val="white"/>
              </a:duotone>
              <a:extLst>
                <a:ext uri="{28A0092B-C50C-407E-A947-70E740481C1C}">
                  <a14:useLocalDpi xmlns:a14="http://schemas.microsoft.com/office/drawing/2010/main" val="0"/>
                </a:ext>
              </a:extLst>
            </a:blip>
            <a:srcRect r="50076"/>
            <a:stretch/>
          </p:blipFill>
          <p:spPr>
            <a:xfrm>
              <a:off x="381001" y="161925"/>
              <a:ext cx="628649" cy="2257425"/>
            </a:xfrm>
            <a:prstGeom prst="rect">
              <a:avLst/>
            </a:prstGeom>
          </p:spPr>
        </p:pic>
        <p:pic>
          <p:nvPicPr>
            <p:cNvPr id="4" name="Imagem 3" descr="Free vector graphic: Silhouette, Man, Women'S - Free Image ...">
              <a:extLst>
                <a:ext uri="{FF2B5EF4-FFF2-40B4-BE49-F238E27FC236}">
                  <a16:creationId xmlns:a16="http://schemas.microsoft.com/office/drawing/2014/main" id="{24764DA9-647A-4163-8FD4-0BB87A3BD289}"/>
                </a:ext>
              </a:extLst>
            </p:cNvPr>
            <p:cNvPicPr>
              <a:picLocks noChangeAspect="1"/>
            </p:cNvPicPr>
            <p:nvPr/>
          </p:nvPicPr>
          <p:blipFill rotWithShape="1">
            <a:blip r:embed="rId3" cstate="print">
              <a:duotone>
                <a:prstClr val="black"/>
                <a:srgbClr val="FF66CC">
                  <a:tint val="45000"/>
                  <a:satMod val="400000"/>
                </a:srgbClr>
              </a:duotone>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l="50680"/>
            <a:stretch/>
          </p:blipFill>
          <p:spPr>
            <a:xfrm>
              <a:off x="1209675" y="190500"/>
              <a:ext cx="621046" cy="2257425"/>
            </a:xfrm>
            <a:prstGeom prst="rect">
              <a:avLst/>
            </a:prstGeom>
          </p:spPr>
        </p:pic>
        <p:graphicFrame>
          <p:nvGraphicFramePr>
            <p:cNvPr id="5" name="Gráfico 4">
              <a:extLst>
                <a:ext uri="{FF2B5EF4-FFF2-40B4-BE49-F238E27FC236}">
                  <a16:creationId xmlns:a16="http://schemas.microsoft.com/office/drawing/2014/main" id="{67D4B416-DC16-4923-A983-4AEE220045DE}"/>
                </a:ext>
              </a:extLst>
            </p:cNvPr>
            <p:cNvGraphicFramePr>
              <a:graphicFrameLocks/>
            </p:cNvGraphicFramePr>
            <p:nvPr/>
          </p:nvGraphicFramePr>
          <p:xfrm>
            <a:off x="0" y="0"/>
            <a:ext cx="2237239" cy="2543175"/>
          </p:xfrm>
          <a:graphic>
            <a:graphicData uri="http://schemas.openxmlformats.org/drawingml/2006/chart">
              <c:chart xmlns:c="http://schemas.openxmlformats.org/drawingml/2006/chart" xmlns:r="http://schemas.openxmlformats.org/officeDocument/2006/relationships" r:id="rId5"/>
            </a:graphicData>
          </a:graphic>
        </p:graphicFrame>
      </p:grpSp>
      <p:graphicFrame>
        <p:nvGraphicFramePr>
          <p:cNvPr id="7" name="Gráfico 6">
            <a:extLst>
              <a:ext uri="{FF2B5EF4-FFF2-40B4-BE49-F238E27FC236}">
                <a16:creationId xmlns:a16="http://schemas.microsoft.com/office/drawing/2014/main" id="{425F503C-DA45-45C0-90E1-7BB8CACBC608}"/>
              </a:ext>
            </a:extLst>
          </p:cNvPr>
          <p:cNvGraphicFramePr>
            <a:graphicFrameLocks/>
          </p:cNvGraphicFramePr>
          <p:nvPr>
            <p:extLst>
              <p:ext uri="{D42A27DB-BD31-4B8C-83A1-F6EECF244321}">
                <p14:modId xmlns:p14="http://schemas.microsoft.com/office/powerpoint/2010/main" val="2957684309"/>
              </p:ext>
            </p:extLst>
          </p:nvPr>
        </p:nvGraphicFramePr>
        <p:xfrm>
          <a:off x="570360" y="1365607"/>
          <a:ext cx="5381625" cy="4067175"/>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671755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224C38-9713-0EB8-AF16-53653D86F04D}"/>
              </a:ext>
            </a:extLst>
          </p:cNvPr>
          <p:cNvSpPr txBox="1"/>
          <p:nvPr/>
        </p:nvSpPr>
        <p:spPr>
          <a:xfrm>
            <a:off x="0" y="880147"/>
            <a:ext cx="12192000" cy="532629"/>
          </a:xfrm>
          <a:prstGeom prst="rect">
            <a:avLst/>
          </a:prstGeom>
          <a:noFill/>
          <a:effectLst/>
        </p:spPr>
        <p:txBody>
          <a:bodyPr wrap="square" lIns="100760" tIns="50379" rIns="100760" bIns="50379" rtlCol="0">
            <a:spAutoFit/>
          </a:bodyPr>
          <a:lstStyle/>
          <a:p>
            <a:pPr algn="just" fontAlgn="auto">
              <a:spcBef>
                <a:spcPts val="0"/>
              </a:spcBef>
              <a:spcAft>
                <a:spcPts val="0"/>
              </a:spcAft>
            </a:pPr>
            <a:r>
              <a:rPr lang="pt-BR" sz="1400" b="1" dirty="0">
                <a:solidFill>
                  <a:schemeClr val="bg2">
                    <a:lumMod val="50000"/>
                  </a:schemeClr>
                </a:solidFill>
                <a:latin typeface="Calibri" panose="020F0502020204030204"/>
                <a:cs typeface="+mn-cs"/>
              </a:rPr>
              <a:t>1 - Nos 12 últimos meses, com que frequência o (a) Sr.(a) conseguiu ter cuidados de saúde (por exemplo: consultas, exames ou tratamentos) por meio de seu plano odontológico quando necessitou?</a:t>
            </a:r>
          </a:p>
        </p:txBody>
      </p:sp>
      <p:graphicFrame>
        <p:nvGraphicFramePr>
          <p:cNvPr id="7" name="Tabela 6">
            <a:extLst>
              <a:ext uri="{FF2B5EF4-FFF2-40B4-BE49-F238E27FC236}">
                <a16:creationId xmlns:a16="http://schemas.microsoft.com/office/drawing/2014/main" id="{EDB36CAE-F15F-C5C8-AE07-7E1648CD5621}"/>
              </a:ext>
            </a:extLst>
          </p:cNvPr>
          <p:cNvGraphicFramePr>
            <a:graphicFrameLocks noGrp="1"/>
          </p:cNvGraphicFramePr>
          <p:nvPr>
            <p:extLst>
              <p:ext uri="{D42A27DB-BD31-4B8C-83A1-F6EECF244321}">
                <p14:modId xmlns:p14="http://schemas.microsoft.com/office/powerpoint/2010/main" val="3835430814"/>
              </p:ext>
            </p:extLst>
          </p:nvPr>
        </p:nvGraphicFramePr>
        <p:xfrm>
          <a:off x="47310" y="4611216"/>
          <a:ext cx="7046414" cy="762000"/>
        </p:xfrm>
        <a:graphic>
          <a:graphicData uri="http://schemas.openxmlformats.org/drawingml/2006/table">
            <a:tbl>
              <a:tblPr/>
              <a:tblGrid>
                <a:gridCol w="7046414">
                  <a:extLst>
                    <a:ext uri="{9D8B030D-6E8A-4147-A177-3AD203B41FA5}">
                      <a16:colId xmlns:a16="http://schemas.microsoft.com/office/drawing/2014/main" val="162966755"/>
                    </a:ext>
                  </a:extLst>
                </a:gridCol>
              </a:tblGrid>
              <a:tr h="1905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t"/>
                      <a:r>
                        <a:rPr lang="pt-BR" sz="1000" b="0" i="0" u="none" strike="noStrike" dirty="0">
                          <a:solidFill>
                            <a:srgbClr val="404040"/>
                          </a:solidFill>
                          <a:effectLst/>
                          <a:latin typeface="Calibri" panose="020F0502020204030204" pitchFamily="34" charset="0"/>
                        </a:rPr>
                        <a:t>Base: </a:t>
                      </a:r>
                      <a:r>
                        <a:rPr lang="pt-BR" sz="1000" b="1" i="0" u="none" strike="noStrike" dirty="0">
                          <a:solidFill>
                            <a:srgbClr val="404040"/>
                          </a:solidFill>
                          <a:effectLst/>
                          <a:latin typeface="Calibri" panose="020F0502020204030204" pitchFamily="34" charset="0"/>
                        </a:rPr>
                        <a:t>647</a:t>
                      </a:r>
                      <a:r>
                        <a:rPr lang="pt-BR" sz="1000" b="0" i="0" u="none" strike="noStrike" dirty="0">
                          <a:solidFill>
                            <a:srgbClr val="404040"/>
                          </a:solidFill>
                          <a:effectLst/>
                          <a:latin typeface="Calibri" panose="020F0502020204030204" pitchFamily="34" charset="0"/>
                        </a:rPr>
                        <a:t> | Margem de Erro: </a:t>
                      </a:r>
                      <a:r>
                        <a:rPr lang="pt-BR" sz="1000" b="1" i="0" u="none" strike="noStrike" dirty="0">
                          <a:solidFill>
                            <a:srgbClr val="404040"/>
                          </a:solidFill>
                          <a:effectLst/>
                          <a:latin typeface="Calibri" panose="020F0502020204030204" pitchFamily="34" charset="0"/>
                        </a:rPr>
                        <a:t>3,85.</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37591367"/>
                  </a:ext>
                </a:extLst>
              </a:tr>
              <a:tr h="1905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t"/>
                      <a:r>
                        <a:rPr lang="pt-BR" sz="1000" b="0" i="0" u="none" strike="noStrike" dirty="0">
                          <a:solidFill>
                            <a:srgbClr val="404040"/>
                          </a:solidFill>
                          <a:effectLst/>
                          <a:latin typeface="Calibri" panose="020F0502020204030204" pitchFamily="34" charset="0"/>
                        </a:rPr>
                        <a:t>Não procurei = Nos últimos 12 meses não procurei cuidados de saúde: </a:t>
                      </a:r>
                      <a:r>
                        <a:rPr lang="pt-BR" sz="1000" b="1" i="0" u="none" strike="noStrike" dirty="0">
                          <a:solidFill>
                            <a:srgbClr val="404040"/>
                          </a:solidFill>
                          <a:effectLst/>
                          <a:latin typeface="Calibri" panose="020F0502020204030204" pitchFamily="34" charset="0"/>
                        </a:rPr>
                        <a:t>56 entrevistados</a:t>
                      </a:r>
                      <a:r>
                        <a:rPr lang="pt-BR" sz="1000" b="0" i="0" u="none" strike="noStrike" dirty="0">
                          <a:solidFill>
                            <a:srgbClr val="404040"/>
                          </a:solidFill>
                          <a:effectLst/>
                          <a:latin typeface="Calibri" panose="020F0502020204030204" pitchFamily="34" charset="0"/>
                        </a:rPr>
                        <a:t> (não considerados para cálculo dos resultados).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6564653"/>
                  </a:ext>
                </a:extLst>
              </a:tr>
              <a:tr h="1905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t"/>
                      <a:r>
                        <a:rPr lang="pt-BR" sz="1000" b="0" i="0" u="none" strike="noStrike" dirty="0">
                          <a:solidFill>
                            <a:srgbClr val="404040"/>
                          </a:solidFill>
                          <a:effectLst/>
                          <a:latin typeface="Calibri" panose="020F0502020204030204" pitchFamily="34" charset="0"/>
                        </a:rPr>
                        <a:t>Não sei = Não sei/Não me lembro: </a:t>
                      </a:r>
                      <a:r>
                        <a:rPr lang="pt-BR" sz="1000" b="1" i="0" u="none" strike="noStrike" dirty="0">
                          <a:solidFill>
                            <a:srgbClr val="404040"/>
                          </a:solidFill>
                          <a:effectLst/>
                          <a:latin typeface="Calibri" panose="020F0502020204030204" pitchFamily="34" charset="0"/>
                        </a:rPr>
                        <a:t>13 entrevistados</a:t>
                      </a:r>
                      <a:r>
                        <a:rPr lang="pt-BR" sz="1000" b="0" i="0" u="none" strike="noStrike" dirty="0">
                          <a:solidFill>
                            <a:srgbClr val="404040"/>
                          </a:solidFill>
                          <a:effectLst/>
                          <a:latin typeface="Calibri" panose="020F0502020204030204" pitchFamily="34" charset="0"/>
                        </a:rPr>
                        <a:t> (não considerados para cálculo dos resultados).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09790492"/>
                  </a:ext>
                </a:extLst>
              </a:tr>
              <a:tr h="1905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t"/>
                      <a:r>
                        <a:rPr lang="pt-BR" sz="900" b="0" i="0" u="none" strike="noStrike" dirty="0">
                          <a:solidFill>
                            <a:srgbClr val="404040"/>
                          </a:solidFill>
                          <a:effectLst/>
                          <a:latin typeface="Calibri" panose="020F0502020204030204" pitchFamily="34" charset="0"/>
                        </a:rPr>
                        <a:t>Nota¹: Resultados apresentados em percentual (%).</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90946733"/>
                  </a:ext>
                </a:extLst>
              </a:tr>
            </a:tbl>
          </a:graphicData>
        </a:graphic>
      </p:graphicFrame>
      <p:graphicFrame>
        <p:nvGraphicFramePr>
          <p:cNvPr id="8" name="Tabela 7">
            <a:extLst>
              <a:ext uri="{FF2B5EF4-FFF2-40B4-BE49-F238E27FC236}">
                <a16:creationId xmlns:a16="http://schemas.microsoft.com/office/drawing/2014/main" id="{613D99B1-0E2A-31CE-DCE8-E84771261E56}"/>
              </a:ext>
            </a:extLst>
          </p:cNvPr>
          <p:cNvGraphicFramePr>
            <a:graphicFrameLocks noGrp="1"/>
          </p:cNvGraphicFramePr>
          <p:nvPr>
            <p:extLst>
              <p:ext uri="{D42A27DB-BD31-4B8C-83A1-F6EECF244321}">
                <p14:modId xmlns:p14="http://schemas.microsoft.com/office/powerpoint/2010/main" val="1337439367"/>
              </p:ext>
            </p:extLst>
          </p:nvPr>
        </p:nvGraphicFramePr>
        <p:xfrm>
          <a:off x="99070" y="3573016"/>
          <a:ext cx="5420866" cy="803273"/>
        </p:xfrm>
        <a:graphic>
          <a:graphicData uri="http://schemas.openxmlformats.org/drawingml/2006/table">
            <a:tbl>
              <a:tblPr/>
              <a:tblGrid>
                <a:gridCol w="1070788">
                  <a:extLst>
                    <a:ext uri="{9D8B030D-6E8A-4147-A177-3AD203B41FA5}">
                      <a16:colId xmlns:a16="http://schemas.microsoft.com/office/drawing/2014/main" val="2165280647"/>
                    </a:ext>
                  </a:extLst>
                </a:gridCol>
                <a:gridCol w="1070788">
                  <a:extLst>
                    <a:ext uri="{9D8B030D-6E8A-4147-A177-3AD203B41FA5}">
                      <a16:colId xmlns:a16="http://schemas.microsoft.com/office/drawing/2014/main" val="3298146854"/>
                    </a:ext>
                  </a:extLst>
                </a:gridCol>
                <a:gridCol w="1070788">
                  <a:extLst>
                    <a:ext uri="{9D8B030D-6E8A-4147-A177-3AD203B41FA5}">
                      <a16:colId xmlns:a16="http://schemas.microsoft.com/office/drawing/2014/main" val="2970168599"/>
                    </a:ext>
                  </a:extLst>
                </a:gridCol>
                <a:gridCol w="1070788">
                  <a:extLst>
                    <a:ext uri="{9D8B030D-6E8A-4147-A177-3AD203B41FA5}">
                      <a16:colId xmlns:a16="http://schemas.microsoft.com/office/drawing/2014/main" val="3009002003"/>
                    </a:ext>
                  </a:extLst>
                </a:gridCol>
                <a:gridCol w="568857">
                  <a:extLst>
                    <a:ext uri="{9D8B030D-6E8A-4147-A177-3AD203B41FA5}">
                      <a16:colId xmlns:a16="http://schemas.microsoft.com/office/drawing/2014/main" val="2071753375"/>
                    </a:ext>
                  </a:extLst>
                </a:gridCol>
                <a:gridCol w="568857">
                  <a:extLst>
                    <a:ext uri="{9D8B030D-6E8A-4147-A177-3AD203B41FA5}">
                      <a16:colId xmlns:a16="http://schemas.microsoft.com/office/drawing/2014/main" val="3657888480"/>
                    </a:ext>
                  </a:extLst>
                </a:gridCol>
              </a:tblGrid>
              <a:tr h="34944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Nunca</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Às vezes</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Na maioria</a:t>
                      </a:r>
                    </a:p>
                    <a:p>
                      <a:pPr algn="ctr" fontAlgn="b"/>
                      <a:r>
                        <a:rPr lang="pt-BR" sz="1100" b="0" i="0" u="none" strike="noStrike" dirty="0">
                          <a:solidFill>
                            <a:srgbClr val="404040"/>
                          </a:solidFill>
                          <a:effectLst/>
                          <a:latin typeface="Calibri" panose="020F0502020204030204" pitchFamily="34" charset="0"/>
                        </a:rPr>
                        <a:t>das vezes</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Sempre</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procurei</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a:t>
                      </a:r>
                    </a:p>
                    <a:p>
                      <a:pPr algn="ctr" fontAlgn="b"/>
                      <a:r>
                        <a:rPr lang="pt-BR" sz="1100" b="0" i="0" u="none" strike="noStrike" dirty="0">
                          <a:solidFill>
                            <a:srgbClr val="404040"/>
                          </a:solidFill>
                          <a:effectLst/>
                          <a:latin typeface="Calibri" panose="020F0502020204030204" pitchFamily="34" charset="0"/>
                        </a:rPr>
                        <a:t>Sei</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7866756"/>
                  </a:ext>
                </a:extLst>
              </a:tr>
              <a:tr h="231773">
                <a:tc>
                  <a:txBody>
                    <a:bodyPr/>
                    <a:lstStyle/>
                    <a:p>
                      <a:pPr algn="ctr" rtl="0" fontAlgn="ctr">
                        <a:buNone/>
                      </a:pPr>
                      <a:r>
                        <a:rPr lang="pt-BR" sz="1000" b="0" i="0" u="none" strike="noStrike" dirty="0">
                          <a:solidFill>
                            <a:srgbClr val="404040"/>
                          </a:solidFill>
                          <a:effectLst/>
                          <a:latin typeface="Calibri" panose="020F0502020204030204" pitchFamily="34" charset="0"/>
                        </a:rPr>
                        <a:t>4,6</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21,1</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16,6</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48,0</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7,8</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dirty="0">
                          <a:solidFill>
                            <a:srgbClr val="404040"/>
                          </a:solidFill>
                          <a:effectLst/>
                          <a:latin typeface="Calibri" panose="020F0502020204030204" pitchFamily="34" charset="0"/>
                        </a:rPr>
                        <a:t>1,8</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29678748"/>
                  </a:ext>
                </a:extLst>
              </a:tr>
              <a:tr h="222059">
                <a:tc gridSpan="6">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pt-BR" sz="800" b="1" i="0" u="none" strike="noStrike" dirty="0">
                          <a:solidFill>
                            <a:schemeClr val="bg1">
                              <a:lumMod val="65000"/>
                            </a:schemeClr>
                          </a:solidFill>
                          <a:effectLst/>
                          <a:latin typeface="Calibri" panose="020F0502020204030204" pitchFamily="34" charset="0"/>
                        </a:rPr>
                        <a:t>FREQUÊNCIA</a:t>
                      </a:r>
                      <a:endParaRPr lang="pt-BR" sz="1000" b="1" i="0" u="none" strike="noStrike" dirty="0">
                        <a:solidFill>
                          <a:schemeClr val="bg1">
                            <a:lumMod val="65000"/>
                          </a:schemeClr>
                        </a:solidFill>
                        <a:effectLst/>
                        <a:latin typeface="Calibri" panose="020F0502020204030204" pitchFamily="34" charset="0"/>
                      </a:endParaRP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0782612"/>
                  </a:ext>
                </a:extLst>
              </a:tr>
            </a:tbl>
          </a:graphicData>
        </a:graphic>
      </p:graphicFrame>
      <p:graphicFrame>
        <p:nvGraphicFramePr>
          <p:cNvPr id="10" name="Tabela 9">
            <a:extLst>
              <a:ext uri="{FF2B5EF4-FFF2-40B4-BE49-F238E27FC236}">
                <a16:creationId xmlns:a16="http://schemas.microsoft.com/office/drawing/2014/main" id="{CB61E4CB-3FC0-ED88-A3E0-29022094332A}"/>
              </a:ext>
            </a:extLst>
          </p:cNvPr>
          <p:cNvGraphicFramePr>
            <a:graphicFrameLocks noGrp="1"/>
          </p:cNvGraphicFramePr>
          <p:nvPr>
            <p:extLst>
              <p:ext uri="{D42A27DB-BD31-4B8C-83A1-F6EECF244321}">
                <p14:modId xmlns:p14="http://schemas.microsoft.com/office/powerpoint/2010/main" val="122083245"/>
              </p:ext>
            </p:extLst>
          </p:nvPr>
        </p:nvGraphicFramePr>
        <p:xfrm>
          <a:off x="7248128" y="1272902"/>
          <a:ext cx="4789468" cy="3509010"/>
        </p:xfrm>
        <a:graphic>
          <a:graphicData uri="http://schemas.openxmlformats.org/drawingml/2006/table">
            <a:tbl>
              <a:tblPr/>
              <a:tblGrid>
                <a:gridCol w="1189468">
                  <a:extLst>
                    <a:ext uri="{9D8B030D-6E8A-4147-A177-3AD203B41FA5}">
                      <a16:colId xmlns:a16="http://schemas.microsoft.com/office/drawing/2014/main" val="4043476719"/>
                    </a:ext>
                  </a:extLst>
                </a:gridCol>
                <a:gridCol w="900000">
                  <a:extLst>
                    <a:ext uri="{9D8B030D-6E8A-4147-A177-3AD203B41FA5}">
                      <a16:colId xmlns:a16="http://schemas.microsoft.com/office/drawing/2014/main" val="887322865"/>
                    </a:ext>
                  </a:extLst>
                </a:gridCol>
                <a:gridCol w="900000">
                  <a:extLst>
                    <a:ext uri="{9D8B030D-6E8A-4147-A177-3AD203B41FA5}">
                      <a16:colId xmlns:a16="http://schemas.microsoft.com/office/drawing/2014/main" val="3504795122"/>
                    </a:ext>
                  </a:extLst>
                </a:gridCol>
                <a:gridCol w="900000">
                  <a:extLst>
                    <a:ext uri="{9D8B030D-6E8A-4147-A177-3AD203B41FA5}">
                      <a16:colId xmlns:a16="http://schemas.microsoft.com/office/drawing/2014/main" val="4252080179"/>
                    </a:ext>
                  </a:extLst>
                </a:gridCol>
                <a:gridCol w="900000">
                  <a:extLst>
                    <a:ext uri="{9D8B030D-6E8A-4147-A177-3AD203B41FA5}">
                      <a16:colId xmlns:a16="http://schemas.microsoft.com/office/drawing/2014/main" val="2431796243"/>
                    </a:ext>
                  </a:extLst>
                </a:gridCol>
              </a:tblGrid>
              <a:tr h="3088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Nunca</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Às vezes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1"/>
                          </a:solidFill>
                          <a:effectLst/>
                          <a:latin typeface="Calibri" panose="020F0502020204030204" pitchFamily="34" charset="0"/>
                        </a:rPr>
                        <a:t>Na maioria</a:t>
                      </a:r>
                      <a:br>
                        <a:rPr lang="pt-BR" sz="1200" b="1" i="0" u="none" strike="noStrike" dirty="0">
                          <a:solidFill>
                            <a:schemeClr val="bg1"/>
                          </a:solidFill>
                          <a:effectLst/>
                          <a:latin typeface="Calibri" panose="020F0502020204030204" pitchFamily="34" charset="0"/>
                        </a:rPr>
                      </a:br>
                      <a:r>
                        <a:rPr lang="pt-BR" sz="1200" b="1" i="0" u="none" strike="noStrike" dirty="0">
                          <a:solidFill>
                            <a:schemeClr val="bg1"/>
                          </a:solidFill>
                          <a:effectLst/>
                          <a:latin typeface="Calibri" panose="020F0502020204030204" pitchFamily="34" charset="0"/>
                        </a:rPr>
                        <a:t> das vezes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4546A">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1"/>
                          </a:solidFill>
                          <a:effectLst/>
                          <a:latin typeface="Calibri" panose="020F0502020204030204" pitchFamily="34" charset="0"/>
                        </a:rPr>
                        <a:t>Sempre</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4546A">
                        <a:lumMod val="60000"/>
                        <a:lumOff val="40000"/>
                      </a:srgbClr>
                    </a:solidFill>
                  </a:tcPr>
                </a:tc>
                <a:extLst>
                  <a:ext uri="{0D108BD9-81ED-4DB2-BD59-A6C34878D82A}">
                    <a16:rowId xmlns:a16="http://schemas.microsoft.com/office/drawing/2014/main" val="1761320232"/>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Feminino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4,7</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19,9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20,2</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55,1</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180039910"/>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 </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75,3</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04086280"/>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Masculino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5,5</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26,7</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16,6</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51,2</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976443621"/>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67,8</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47218166"/>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pt-BR"/>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endParaRPr lang="pt-BR" sz="900" b="1" i="0" u="none" strike="noStrike" dirty="0">
                        <a:solidFill>
                          <a:schemeClr val="bg1"/>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pt-BR"/>
                    </a:p>
                  </a:txBody>
                  <a:tcPr/>
                </a:tc>
                <a:extLst>
                  <a:ext uri="{0D108BD9-81ED-4DB2-BD59-A6C34878D82A}">
                    <a16:rowId xmlns:a16="http://schemas.microsoft.com/office/drawing/2014/main" val="519626964"/>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De 18 a 25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18,9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13,5</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16,2</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51,4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428085382"/>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 </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67,6</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54798142"/>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De 26 a 35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8,5</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19,7</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14,1</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57,7</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941129766"/>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 </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71,8</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59843597"/>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De 36 a 45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3,0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31,3</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20,2</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45,5</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63840701"/>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65,7</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5897449"/>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De 46 a 55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3,1</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26,0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16,0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55,0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485503933"/>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71,0</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8678456"/>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De 56 a 65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3,9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18,3</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22,2</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55,6</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429353387"/>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77,8</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0339616"/>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Mais de 65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4,5</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25,0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17,9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52,6</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524565186"/>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2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70,5</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6550521"/>
                  </a:ext>
                </a:extLst>
              </a:tr>
            </a:tbl>
          </a:graphicData>
        </a:graphic>
      </p:graphicFrame>
      <p:grpSp>
        <p:nvGrpSpPr>
          <p:cNvPr id="18" name="Agrupar 17">
            <a:extLst>
              <a:ext uri="{FF2B5EF4-FFF2-40B4-BE49-F238E27FC236}">
                <a16:creationId xmlns:a16="http://schemas.microsoft.com/office/drawing/2014/main" id="{05C81915-0DBD-311F-8221-DBA8274D7B54}"/>
              </a:ext>
            </a:extLst>
          </p:cNvPr>
          <p:cNvGrpSpPr/>
          <p:nvPr/>
        </p:nvGrpSpPr>
        <p:grpSpPr>
          <a:xfrm>
            <a:off x="47328" y="5528498"/>
            <a:ext cx="12097344" cy="1212870"/>
            <a:chOff x="0" y="5216659"/>
            <a:chExt cx="10708348" cy="1212870"/>
          </a:xfrm>
        </p:grpSpPr>
        <p:sp>
          <p:nvSpPr>
            <p:cNvPr id="5" name="Retângulo 4">
              <a:extLst>
                <a:ext uri="{FF2B5EF4-FFF2-40B4-BE49-F238E27FC236}">
                  <a16:creationId xmlns:a16="http://schemas.microsoft.com/office/drawing/2014/main" id="{010CC7BB-ADA0-9DBC-7473-77FE973EFC0C}"/>
                </a:ext>
              </a:extLst>
            </p:cNvPr>
            <p:cNvSpPr/>
            <p:nvPr/>
          </p:nvSpPr>
          <p:spPr>
            <a:xfrm>
              <a:off x="51819" y="5216659"/>
              <a:ext cx="10656529" cy="1212870"/>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just" fontAlgn="auto">
                <a:spcBef>
                  <a:spcPts val="0"/>
                </a:spcBef>
                <a:spcAft>
                  <a:spcPts val="0"/>
                </a:spcAft>
                <a:defRPr/>
              </a:pPr>
              <a:endParaRPr lang="pt-BR" sz="1200" b="1" kern="0" dirty="0">
                <a:solidFill>
                  <a:schemeClr val="bg2">
                    <a:lumMod val="50000"/>
                  </a:schemeClr>
                </a:solidFill>
                <a:latin typeface="Calibri" panose="020F0502020204030204"/>
                <a:cs typeface="Times New Roman" panose="02020603050405020304" pitchFamily="18" charset="0"/>
              </a:endParaRPr>
            </a:p>
          </p:txBody>
        </p:sp>
        <p:sp>
          <p:nvSpPr>
            <p:cNvPr id="11" name="CaixaDeTexto 10">
              <a:extLst>
                <a:ext uri="{FF2B5EF4-FFF2-40B4-BE49-F238E27FC236}">
                  <a16:creationId xmlns:a16="http://schemas.microsoft.com/office/drawing/2014/main" id="{28921369-3F7B-9C39-41DF-9F45933BC70C}"/>
                </a:ext>
              </a:extLst>
            </p:cNvPr>
            <p:cNvSpPr txBox="1"/>
            <p:nvPr/>
          </p:nvSpPr>
          <p:spPr>
            <a:xfrm>
              <a:off x="0" y="5229200"/>
              <a:ext cx="10656529" cy="1015663"/>
            </a:xfrm>
            <a:prstGeom prst="rect">
              <a:avLst/>
            </a:prstGeom>
            <a:noFill/>
          </p:spPr>
          <p:txBody>
            <a:bodyPr wrap="square" rtlCol="0">
              <a:spAutoFit/>
            </a:bodyPr>
            <a:lstStyle/>
            <a:p>
              <a:pPr algn="just" fontAlgn="auto">
                <a:spcBef>
                  <a:spcPts val="0"/>
                </a:spcBef>
                <a:spcAft>
                  <a:spcPts val="0"/>
                </a:spcAft>
              </a:pPr>
              <a:r>
                <a:rPr lang="pt-BR" sz="1200" dirty="0">
                  <a:solidFill>
                    <a:schemeClr val="bg2">
                      <a:lumMod val="50000"/>
                    </a:schemeClr>
                  </a:solidFill>
                  <a:latin typeface="Calibri" panose="020F0502020204030204"/>
                  <a:cs typeface="Times New Roman" panose="02020603050405020304" pitchFamily="18" charset="0"/>
                </a:rPr>
                <a:t>Dentre os beneficiários que tiveram cuidados de saúde e souberam responder, </a:t>
              </a:r>
              <a:r>
                <a:rPr lang="pt-BR" sz="1200" b="1" dirty="0">
                  <a:solidFill>
                    <a:schemeClr val="bg2">
                      <a:lumMod val="50000"/>
                    </a:schemeClr>
                  </a:solidFill>
                  <a:latin typeface="Calibri" panose="020F0502020204030204"/>
                  <a:cs typeface="Times New Roman" panose="02020603050405020304" pitchFamily="18" charset="0"/>
                </a:rPr>
                <a:t>71,6%</a:t>
              </a:r>
              <a:r>
                <a:rPr lang="pt-BR" sz="1200" dirty="0">
                  <a:solidFill>
                    <a:schemeClr val="bg2">
                      <a:lumMod val="50000"/>
                    </a:schemeClr>
                  </a:solidFill>
                  <a:latin typeface="Calibri" panose="020F0502020204030204"/>
                  <a:cs typeface="Times New Roman" panose="02020603050405020304" pitchFamily="18" charset="0"/>
                </a:rPr>
                <a:t> conseguiram ter cuidados de saúde </a:t>
              </a:r>
              <a:r>
                <a:rPr lang="pt-BR" sz="1200" b="1" dirty="0">
                  <a:solidFill>
                    <a:schemeClr val="bg2">
                      <a:lumMod val="50000"/>
                    </a:schemeClr>
                  </a:solidFill>
                  <a:latin typeface="Calibri" panose="020F0502020204030204"/>
                  <a:cs typeface="Times New Roman" panose="02020603050405020304" pitchFamily="18" charset="0"/>
                </a:rPr>
                <a:t>Sempre</a:t>
              </a:r>
              <a:r>
                <a:rPr lang="pt-BR" sz="1200" dirty="0">
                  <a:solidFill>
                    <a:schemeClr val="bg2">
                      <a:lumMod val="50000"/>
                    </a:schemeClr>
                  </a:solidFill>
                  <a:latin typeface="Calibri" panose="020F0502020204030204"/>
                  <a:cs typeface="Times New Roman" panose="02020603050405020304" pitchFamily="18" charset="0"/>
                </a:rPr>
                <a:t> ou </a:t>
              </a:r>
              <a:r>
                <a:rPr lang="pt-BR" sz="1200" b="1" dirty="0">
                  <a:solidFill>
                    <a:schemeClr val="bg2">
                      <a:lumMod val="50000"/>
                    </a:schemeClr>
                  </a:solidFill>
                  <a:latin typeface="Calibri" panose="020F0502020204030204"/>
                  <a:cs typeface="Times New Roman" panose="02020603050405020304" pitchFamily="18" charset="0"/>
                </a:rPr>
                <a:t>Na maioria das vezes</a:t>
              </a:r>
              <a:r>
                <a:rPr lang="pt-BR" sz="1200" dirty="0">
                  <a:solidFill>
                    <a:schemeClr val="bg2">
                      <a:lumMod val="50000"/>
                    </a:schemeClr>
                  </a:solidFill>
                  <a:latin typeface="Calibri" panose="020F0502020204030204"/>
                  <a:cs typeface="Times New Roman" panose="02020603050405020304" pitchFamily="18" charset="0"/>
                </a:rPr>
                <a:t>, classificando o atributo em patamar de </a:t>
              </a:r>
              <a:r>
                <a:rPr lang="pt-BR" sz="1200" b="1" dirty="0">
                  <a:solidFill>
                    <a:schemeClr val="bg2">
                      <a:lumMod val="50000"/>
                    </a:schemeClr>
                  </a:solidFill>
                  <a:latin typeface="Calibri" panose="020F0502020204030204"/>
                  <a:cs typeface="Times New Roman" panose="02020603050405020304" pitchFamily="18" charset="0"/>
                </a:rPr>
                <a:t>Não Conformidade</a:t>
              </a:r>
              <a:r>
                <a:rPr lang="pt-BR" sz="1200" dirty="0">
                  <a:solidFill>
                    <a:schemeClr val="bg2">
                      <a:lumMod val="50000"/>
                    </a:schemeClr>
                  </a:solidFill>
                  <a:latin typeface="Calibri" panose="020F0502020204030204"/>
                  <a:cs typeface="Times New Roman" panose="02020603050405020304" pitchFamily="18" charset="0"/>
                </a:rPr>
                <a:t>. Ponto de atenção para a opção </a:t>
              </a:r>
              <a:r>
                <a:rPr lang="pt-BR" sz="1200" b="1" dirty="0">
                  <a:solidFill>
                    <a:schemeClr val="bg2">
                      <a:lumMod val="50000"/>
                    </a:schemeClr>
                  </a:solidFill>
                  <a:latin typeface="Calibri" panose="020F0502020204030204"/>
                  <a:cs typeface="Times New Roman" panose="02020603050405020304" pitchFamily="18" charset="0"/>
                </a:rPr>
                <a:t>Nunca</a:t>
              </a:r>
              <a:r>
                <a:rPr lang="pt-BR" sz="1200" dirty="0">
                  <a:solidFill>
                    <a:schemeClr val="bg2">
                      <a:lumMod val="50000"/>
                    </a:schemeClr>
                  </a:solidFill>
                  <a:latin typeface="Calibri" panose="020F0502020204030204"/>
                  <a:cs typeface="Times New Roman" panose="02020603050405020304" pitchFamily="18" charset="0"/>
                </a:rPr>
                <a:t> que obteve </a:t>
              </a:r>
              <a:r>
                <a:rPr lang="pt-BR" sz="1200" b="1" dirty="0">
                  <a:solidFill>
                    <a:schemeClr val="bg2">
                      <a:lumMod val="50000"/>
                    </a:schemeClr>
                  </a:solidFill>
                  <a:latin typeface="Calibri" panose="020F0502020204030204"/>
                  <a:cs typeface="Times New Roman" panose="02020603050405020304" pitchFamily="18" charset="0"/>
                </a:rPr>
                <a:t>5,1%</a:t>
              </a:r>
              <a:r>
                <a:rPr lang="pt-BR" sz="1200" dirty="0">
                  <a:solidFill>
                    <a:schemeClr val="bg2">
                      <a:lumMod val="50000"/>
                    </a:schemeClr>
                  </a:solidFill>
                  <a:latin typeface="Calibri" panose="020F0502020204030204"/>
                  <a:cs typeface="Times New Roman" panose="02020603050405020304" pitchFamily="18" charset="0"/>
                </a:rPr>
                <a:t> de menções. </a:t>
              </a:r>
            </a:p>
            <a:p>
              <a:pPr algn="just" fontAlgn="auto">
                <a:spcBef>
                  <a:spcPts val="0"/>
                </a:spcBef>
                <a:spcAft>
                  <a:spcPts val="0"/>
                </a:spcAft>
              </a:pPr>
              <a:r>
                <a:rPr lang="pt-BR" sz="1200" dirty="0">
                  <a:solidFill>
                    <a:schemeClr val="tx1">
                      <a:lumMod val="75000"/>
                      <a:lumOff val="25000"/>
                    </a:schemeClr>
                  </a:solidFill>
                  <a:latin typeface="Calibri" panose="020F0502020204030204" pitchFamily="34" charset="0"/>
                  <a:cs typeface="Calibri" panose="020F0502020204030204" pitchFamily="34" charset="0"/>
                </a:rPr>
                <a:t>Analisando os perfis, a variação entre os gêneros é pequena ficando dentro da margem de erro, logo não é possível dizer que há um gênero com melhor resultado que outro.</a:t>
              </a:r>
              <a:r>
                <a:rPr lang="pt-BR" sz="1200" dirty="0">
                  <a:solidFill>
                    <a:schemeClr val="bg2">
                      <a:lumMod val="50000"/>
                    </a:schemeClr>
                  </a:solidFill>
                  <a:latin typeface="Calibri" panose="020F0502020204030204"/>
                  <a:cs typeface="Times New Roman" panose="02020603050405020304" pitchFamily="18" charset="0"/>
                </a:rPr>
                <a:t> Por faixa etária quem melhor avaliou foram os beneficiários </a:t>
              </a:r>
              <a:r>
                <a:rPr lang="pt-BR" sz="1200" b="1" dirty="0">
                  <a:solidFill>
                    <a:schemeClr val="bg2">
                      <a:lumMod val="50000"/>
                    </a:schemeClr>
                  </a:solidFill>
                  <a:latin typeface="Calibri" panose="020F0502020204030204"/>
                  <a:cs typeface="Times New Roman" panose="02020603050405020304" pitchFamily="18" charset="0"/>
                </a:rPr>
                <a:t>De 56 a 65 anos</a:t>
              </a:r>
              <a:r>
                <a:rPr lang="pt-BR" sz="1200" dirty="0">
                  <a:solidFill>
                    <a:schemeClr val="bg2">
                      <a:lumMod val="50000"/>
                    </a:schemeClr>
                  </a:solidFill>
                  <a:latin typeface="Calibri" panose="020F0502020204030204"/>
                  <a:cs typeface="Times New Roman" panose="02020603050405020304" pitchFamily="18" charset="0"/>
                </a:rPr>
                <a:t> chegando a </a:t>
              </a:r>
              <a:r>
                <a:rPr lang="pt-BR" sz="1200" b="1" dirty="0">
                  <a:solidFill>
                    <a:schemeClr val="bg2">
                      <a:lumMod val="50000"/>
                    </a:schemeClr>
                  </a:solidFill>
                  <a:latin typeface="Calibri" panose="020F0502020204030204"/>
                  <a:cs typeface="Times New Roman" panose="02020603050405020304" pitchFamily="18" charset="0"/>
                </a:rPr>
                <a:t>77,8%</a:t>
              </a:r>
              <a:r>
                <a:rPr lang="pt-BR" sz="1200" dirty="0">
                  <a:solidFill>
                    <a:schemeClr val="bg2">
                      <a:lumMod val="50000"/>
                    </a:schemeClr>
                  </a:solidFill>
                  <a:latin typeface="Calibri" panose="020F0502020204030204"/>
                  <a:cs typeface="Times New Roman" panose="02020603050405020304" pitchFamily="18" charset="0"/>
                </a:rPr>
                <a:t> das menções positivas, classificando o atributo em patamar de </a:t>
              </a:r>
              <a:r>
                <a:rPr lang="pt-BR" sz="1200" b="1" dirty="0">
                  <a:solidFill>
                    <a:schemeClr val="bg2">
                      <a:lumMod val="50000"/>
                    </a:schemeClr>
                  </a:solidFill>
                  <a:latin typeface="Calibri" panose="020F0502020204030204"/>
                  <a:cs typeface="Times New Roman" panose="02020603050405020304" pitchFamily="18" charset="0"/>
                </a:rPr>
                <a:t>Não Conformidade</a:t>
              </a:r>
              <a:r>
                <a:rPr lang="pt-BR" sz="1200" dirty="0">
                  <a:solidFill>
                    <a:schemeClr val="bg2">
                      <a:lumMod val="50000"/>
                    </a:schemeClr>
                  </a:solidFill>
                  <a:latin typeface="Calibri" panose="020F0502020204030204"/>
                  <a:cs typeface="Times New Roman" panose="02020603050405020304" pitchFamily="18" charset="0"/>
                </a:rPr>
                <a:t>. Já os beneficiários </a:t>
              </a:r>
              <a:r>
                <a:rPr lang="pt-BR" sz="1200" b="1" dirty="0">
                  <a:solidFill>
                    <a:schemeClr val="bg2">
                      <a:lumMod val="50000"/>
                    </a:schemeClr>
                  </a:solidFill>
                  <a:latin typeface="Calibri" panose="020F0502020204030204"/>
                  <a:cs typeface="Times New Roman" panose="02020603050405020304" pitchFamily="18" charset="0"/>
                </a:rPr>
                <a:t>De 36 a 45 anos </a:t>
              </a:r>
              <a:r>
                <a:rPr lang="pt-BR" sz="1200" dirty="0">
                  <a:solidFill>
                    <a:schemeClr val="bg2">
                      <a:lumMod val="50000"/>
                    </a:schemeClr>
                  </a:solidFill>
                  <a:latin typeface="Calibri" panose="020F0502020204030204"/>
                  <a:cs typeface="Times New Roman" panose="02020603050405020304" pitchFamily="18" charset="0"/>
                </a:rPr>
                <a:t>são os que menos conseguiram ter cuidados quando necessitaram com </a:t>
              </a:r>
              <a:r>
                <a:rPr lang="pt-BR" sz="1200" b="1" dirty="0">
                  <a:solidFill>
                    <a:schemeClr val="bg2">
                      <a:lumMod val="50000"/>
                    </a:schemeClr>
                  </a:solidFill>
                  <a:latin typeface="Calibri" panose="020F0502020204030204"/>
                  <a:cs typeface="Times New Roman" panose="02020603050405020304" pitchFamily="18" charset="0"/>
                </a:rPr>
                <a:t>65,7% </a:t>
              </a:r>
              <a:r>
                <a:rPr lang="pt-BR" sz="1200" dirty="0">
                  <a:solidFill>
                    <a:schemeClr val="bg2">
                      <a:lumMod val="50000"/>
                    </a:schemeClr>
                  </a:solidFill>
                  <a:latin typeface="Calibri" panose="020F0502020204030204"/>
                  <a:cs typeface="Times New Roman" panose="02020603050405020304" pitchFamily="18" charset="0"/>
                </a:rPr>
                <a:t>em patamar de </a:t>
              </a:r>
              <a:r>
                <a:rPr lang="pt-BR" sz="1200" b="1" dirty="0">
                  <a:solidFill>
                    <a:schemeClr val="bg2">
                      <a:lumMod val="50000"/>
                    </a:schemeClr>
                  </a:solidFill>
                  <a:latin typeface="Calibri" panose="020F0502020204030204"/>
                  <a:cs typeface="Times New Roman" panose="02020603050405020304" pitchFamily="18" charset="0"/>
                </a:rPr>
                <a:t>Não Conformidade</a:t>
              </a:r>
              <a:r>
                <a:rPr lang="pt-BR" sz="1200" dirty="0">
                  <a:solidFill>
                    <a:schemeClr val="bg2">
                      <a:lumMod val="50000"/>
                    </a:schemeClr>
                  </a:solidFill>
                  <a:latin typeface="Calibri" panose="020F0502020204030204"/>
                  <a:cs typeface="Times New Roman" panose="02020603050405020304" pitchFamily="18" charset="0"/>
                </a:rPr>
                <a:t>.</a:t>
              </a:r>
            </a:p>
          </p:txBody>
        </p:sp>
      </p:grpSp>
      <p:sp>
        <p:nvSpPr>
          <p:cNvPr id="14" name="Retângulo Arredondado 12">
            <a:extLst>
              <a:ext uri="{FF2B5EF4-FFF2-40B4-BE49-F238E27FC236}">
                <a16:creationId xmlns:a16="http://schemas.microsoft.com/office/drawing/2014/main" id="{C56E7510-C646-84BD-3937-2817A36E68DE}"/>
              </a:ext>
            </a:extLst>
          </p:cNvPr>
          <p:cNvSpPr/>
          <p:nvPr/>
        </p:nvSpPr>
        <p:spPr>
          <a:xfrm>
            <a:off x="865432" y="1519714"/>
            <a:ext cx="900115" cy="572599"/>
          </a:xfrm>
          <a:prstGeom prst="roundRect">
            <a:avLst/>
          </a:prstGeom>
          <a:solidFill>
            <a:sysClr val="window" lastClr="FFFFFF">
              <a:lumMod val="85000"/>
            </a:sysClr>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pt-BR" sz="1200" b="1" kern="0" dirty="0">
                <a:solidFill>
                  <a:schemeClr val="bg2">
                    <a:lumMod val="50000"/>
                  </a:schemeClr>
                </a:solidFill>
                <a:latin typeface="Calibri"/>
                <a:cs typeface="Calibri"/>
              </a:rPr>
              <a:t>Negativo 28,4</a:t>
            </a:r>
            <a:endParaRPr lang="pt-BR" sz="1600" b="1" kern="0" dirty="0">
              <a:solidFill>
                <a:schemeClr val="bg2">
                  <a:lumMod val="50000"/>
                </a:schemeClr>
              </a:solidFill>
              <a:latin typeface="Calibri" panose="020F0502020204030204"/>
            </a:endParaRPr>
          </a:p>
        </p:txBody>
      </p:sp>
      <p:pic>
        <p:nvPicPr>
          <p:cNvPr id="9" name="Gráfico 8" descr="Fala com preenchimento sólido">
            <a:extLst>
              <a:ext uri="{FF2B5EF4-FFF2-40B4-BE49-F238E27FC236}">
                <a16:creationId xmlns:a16="http://schemas.microsoft.com/office/drawing/2014/main" id="{A06A105A-B94E-76A1-E3BD-972818202A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55190" y="5059527"/>
            <a:ext cx="638645" cy="638645"/>
          </a:xfrm>
          <a:prstGeom prst="rect">
            <a:avLst/>
          </a:prstGeom>
        </p:spPr>
      </p:pic>
      <p:sp>
        <p:nvSpPr>
          <p:cNvPr id="15" name="Retângulo Arredondado 12">
            <a:extLst>
              <a:ext uri="{FF2B5EF4-FFF2-40B4-BE49-F238E27FC236}">
                <a16:creationId xmlns:a16="http://schemas.microsoft.com/office/drawing/2014/main" id="{8DF7DFB8-8F41-FD6E-AF28-7D810C187E4D}"/>
              </a:ext>
            </a:extLst>
          </p:cNvPr>
          <p:cNvSpPr/>
          <p:nvPr/>
        </p:nvSpPr>
        <p:spPr>
          <a:xfrm>
            <a:off x="2999656" y="1523505"/>
            <a:ext cx="828001" cy="572599"/>
          </a:xfrm>
          <a:prstGeom prst="roundRect">
            <a:avLst/>
          </a:prstGeom>
          <a:solidFill>
            <a:srgbClr val="44546A">
              <a:lumMod val="60000"/>
              <a:lumOff val="40000"/>
            </a:srgbClr>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pt-BR" sz="1200" b="1" kern="0" dirty="0">
                <a:solidFill>
                  <a:prstClr val="white"/>
                </a:solidFill>
                <a:latin typeface="Calibri"/>
                <a:cs typeface="Calibri"/>
              </a:rPr>
              <a:t>Positivo 71,6</a:t>
            </a:r>
            <a:endParaRPr lang="pt-BR" sz="1400" b="1" kern="0" dirty="0">
              <a:solidFill>
                <a:prstClr val="white"/>
              </a:solidFill>
              <a:latin typeface="Calibri" panose="020F0502020204030204"/>
            </a:endParaRPr>
          </a:p>
        </p:txBody>
      </p:sp>
      <p:sp>
        <p:nvSpPr>
          <p:cNvPr id="4" name="Retângulo 3">
            <a:extLst>
              <a:ext uri="{FF2B5EF4-FFF2-40B4-BE49-F238E27FC236}">
                <a16:creationId xmlns:a16="http://schemas.microsoft.com/office/drawing/2014/main" id="{C296E411-AD0F-88B6-E751-B02F7F32A66F}"/>
              </a:ext>
            </a:extLst>
          </p:cNvPr>
          <p:cNvSpPr/>
          <p:nvPr/>
        </p:nvSpPr>
        <p:spPr>
          <a:xfrm>
            <a:off x="10231714" y="3478020"/>
            <a:ext cx="1800000" cy="180000"/>
          </a:xfrm>
          <a:prstGeom prst="rect">
            <a:avLst/>
          </a:prstGeom>
          <a:noFill/>
          <a:ln w="19050" cap="rnd" cmpd="sng" algn="ctr">
            <a:solidFill>
              <a:srgbClr val="FF7979"/>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16" name="Retângulo 15">
            <a:extLst>
              <a:ext uri="{FF2B5EF4-FFF2-40B4-BE49-F238E27FC236}">
                <a16:creationId xmlns:a16="http://schemas.microsoft.com/office/drawing/2014/main" id="{C26B50A5-47AB-5069-D997-120709BB625E}"/>
              </a:ext>
            </a:extLst>
          </p:cNvPr>
          <p:cNvSpPr/>
          <p:nvPr/>
        </p:nvSpPr>
        <p:spPr>
          <a:xfrm>
            <a:off x="10231714" y="4220873"/>
            <a:ext cx="1800000" cy="180000"/>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graphicFrame>
        <p:nvGraphicFramePr>
          <p:cNvPr id="3" name="Gráfico 2">
            <a:extLst>
              <a:ext uri="{FF2B5EF4-FFF2-40B4-BE49-F238E27FC236}">
                <a16:creationId xmlns:a16="http://schemas.microsoft.com/office/drawing/2014/main" id="{C4A9FF0D-897D-41AA-B4EF-A16758D937DC}"/>
              </a:ext>
            </a:extLst>
          </p:cNvPr>
          <p:cNvGraphicFramePr>
            <a:graphicFrameLocks/>
          </p:cNvGraphicFramePr>
          <p:nvPr>
            <p:extLst>
              <p:ext uri="{D42A27DB-BD31-4B8C-83A1-F6EECF244321}">
                <p14:modId xmlns:p14="http://schemas.microsoft.com/office/powerpoint/2010/main" val="1182351382"/>
              </p:ext>
            </p:extLst>
          </p:nvPr>
        </p:nvGraphicFramePr>
        <p:xfrm>
          <a:off x="1" y="2092313"/>
          <a:ext cx="4522485" cy="18407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17261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224C38-9713-0EB8-AF16-53653D86F04D}"/>
              </a:ext>
            </a:extLst>
          </p:cNvPr>
          <p:cNvSpPr txBox="1"/>
          <p:nvPr/>
        </p:nvSpPr>
        <p:spPr>
          <a:xfrm>
            <a:off x="0" y="908721"/>
            <a:ext cx="12192000" cy="532629"/>
          </a:xfrm>
          <a:prstGeom prst="rect">
            <a:avLst/>
          </a:prstGeom>
          <a:noFill/>
          <a:effectLst/>
        </p:spPr>
        <p:txBody>
          <a:bodyPr wrap="square" lIns="100760" tIns="50379" rIns="100760" bIns="50379" rtlCol="0">
            <a:spAutoFit/>
          </a:bodyPr>
          <a:lstStyle/>
          <a:p>
            <a:pPr algn="just"/>
            <a:r>
              <a:rPr lang="pt-BR" sz="1400" b="1" dirty="0">
                <a:solidFill>
                  <a:schemeClr val="bg2">
                    <a:lumMod val="50000"/>
                  </a:schemeClr>
                </a:solidFill>
                <a:latin typeface="Calibri" panose="020F0502020204030204" pitchFamily="34" charset="0"/>
                <a:cs typeface="Calibri" panose="020F0502020204030204" pitchFamily="34" charset="0"/>
              </a:rPr>
              <a:t>2 - Nos últimos 12 meses, quando o (a) Sr.(a) necessitou de atenção imediata (atendimentos de urgência ou emergência), com que frequência o (a) Sr.(a) foi atendido pelo seu plano odontológico assim que precisou?</a:t>
            </a:r>
          </a:p>
        </p:txBody>
      </p:sp>
      <p:graphicFrame>
        <p:nvGraphicFramePr>
          <p:cNvPr id="7" name="Tabela 6">
            <a:extLst>
              <a:ext uri="{FF2B5EF4-FFF2-40B4-BE49-F238E27FC236}">
                <a16:creationId xmlns:a16="http://schemas.microsoft.com/office/drawing/2014/main" id="{EDB36CAE-F15F-C5C8-AE07-7E1648CD5621}"/>
              </a:ext>
            </a:extLst>
          </p:cNvPr>
          <p:cNvGraphicFramePr>
            <a:graphicFrameLocks noGrp="1"/>
          </p:cNvGraphicFramePr>
          <p:nvPr>
            <p:extLst>
              <p:ext uri="{D42A27DB-BD31-4B8C-83A1-F6EECF244321}">
                <p14:modId xmlns:p14="http://schemas.microsoft.com/office/powerpoint/2010/main" val="3627045096"/>
              </p:ext>
            </p:extLst>
          </p:nvPr>
        </p:nvGraphicFramePr>
        <p:xfrm>
          <a:off x="31677" y="4725144"/>
          <a:ext cx="7576491" cy="762000"/>
        </p:xfrm>
        <a:graphic>
          <a:graphicData uri="http://schemas.openxmlformats.org/drawingml/2006/table">
            <a:tbl>
              <a:tblPr/>
              <a:tblGrid>
                <a:gridCol w="7576491">
                  <a:extLst>
                    <a:ext uri="{9D8B030D-6E8A-4147-A177-3AD203B41FA5}">
                      <a16:colId xmlns:a16="http://schemas.microsoft.com/office/drawing/2014/main" val="162966755"/>
                    </a:ext>
                  </a:extLst>
                </a:gridCol>
              </a:tblGrid>
              <a:tr h="190500">
                <a:tc>
                  <a:txBody>
                    <a:bodyPr/>
                    <a:lstStyle/>
                    <a:p>
                      <a:pPr algn="l" fontAlgn="t"/>
                      <a:r>
                        <a:rPr lang="pt-BR" sz="1000" b="0" i="0" u="none" strike="noStrike" dirty="0">
                          <a:solidFill>
                            <a:srgbClr val="404040"/>
                          </a:solidFill>
                          <a:effectLst/>
                          <a:latin typeface="Calibri" panose="020F0502020204030204" pitchFamily="34" charset="0"/>
                        </a:rPr>
                        <a:t>Base: </a:t>
                      </a:r>
                      <a:r>
                        <a:rPr lang="pt-BR" sz="1000" b="1" i="0" u="none" strike="noStrike" dirty="0">
                          <a:solidFill>
                            <a:srgbClr val="404040"/>
                          </a:solidFill>
                          <a:effectLst/>
                          <a:latin typeface="Calibri" panose="020F0502020204030204" pitchFamily="34" charset="0"/>
                        </a:rPr>
                        <a:t>447 </a:t>
                      </a:r>
                      <a:r>
                        <a:rPr lang="pt-BR" sz="1000" b="0" i="0" u="none" strike="noStrike" dirty="0">
                          <a:solidFill>
                            <a:srgbClr val="404040"/>
                          </a:solidFill>
                          <a:effectLst/>
                          <a:latin typeface="Calibri" panose="020F0502020204030204" pitchFamily="34" charset="0"/>
                        </a:rPr>
                        <a:t>| Margem de Erro: </a:t>
                      </a:r>
                      <a:r>
                        <a:rPr lang="pt-BR" sz="1000" b="1" i="0" u="none" strike="noStrike" dirty="0">
                          <a:solidFill>
                            <a:srgbClr val="404040"/>
                          </a:solidFill>
                          <a:effectLst/>
                          <a:latin typeface="Calibri" panose="020F0502020204030204" pitchFamily="34" charset="0"/>
                        </a:rPr>
                        <a:t>4,63.</a:t>
                      </a:r>
                      <a:endParaRPr lang="pt-BR" sz="1000" b="0" i="0" u="none" strike="noStrike" dirty="0">
                        <a:solidFill>
                          <a:srgbClr val="404040"/>
                        </a:solidFill>
                        <a:effectLst/>
                        <a:latin typeface="Calibri" panose="020F050202020403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37591367"/>
                  </a:ext>
                </a:extLst>
              </a:tr>
              <a:tr h="190500">
                <a:tc>
                  <a:txBody>
                    <a:bodyPr/>
                    <a:lstStyle/>
                    <a:p>
                      <a:pPr algn="l" fontAlgn="t"/>
                      <a:r>
                        <a:rPr lang="pt-BR" sz="1000" b="0" i="0" u="none" strike="noStrike" dirty="0">
                          <a:solidFill>
                            <a:srgbClr val="404040"/>
                          </a:solidFill>
                          <a:effectLst/>
                          <a:latin typeface="Calibri" panose="020F0502020204030204" pitchFamily="34" charset="0"/>
                        </a:rPr>
                        <a:t>Não necessitei = Nos últimos 12 meses não necessitei de atenção imediata: </a:t>
                      </a:r>
                      <a:r>
                        <a:rPr lang="pt-BR" sz="1000" b="1" i="0" u="none" strike="noStrike" dirty="0">
                          <a:solidFill>
                            <a:srgbClr val="404040"/>
                          </a:solidFill>
                          <a:effectLst/>
                          <a:latin typeface="Calibri" panose="020F0502020204030204" pitchFamily="34" charset="0"/>
                        </a:rPr>
                        <a:t>254 entrevistados</a:t>
                      </a:r>
                      <a:r>
                        <a:rPr lang="pt-BR" sz="1000" b="0" i="0" u="none" strike="noStrike" dirty="0">
                          <a:solidFill>
                            <a:srgbClr val="404040"/>
                          </a:solidFill>
                          <a:effectLst/>
                          <a:latin typeface="Calibri" panose="020F0502020204030204" pitchFamily="34" charset="0"/>
                        </a:rPr>
                        <a:t> (não considerados para cálculo dos resultados).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6564653"/>
                  </a:ext>
                </a:extLst>
              </a:tr>
              <a:tr h="190500">
                <a:tc>
                  <a:txBody>
                    <a:bodyPr/>
                    <a:lstStyle/>
                    <a:p>
                      <a:pPr algn="l" fontAlgn="t"/>
                      <a:r>
                        <a:rPr lang="pt-BR" sz="1000" b="0" i="0" u="none" strike="noStrike" dirty="0">
                          <a:solidFill>
                            <a:srgbClr val="404040"/>
                          </a:solidFill>
                          <a:effectLst/>
                          <a:latin typeface="Calibri" panose="020F0502020204030204" pitchFamily="34" charset="0"/>
                        </a:rPr>
                        <a:t>Não sei = Não sei/Não me lembro: </a:t>
                      </a:r>
                      <a:r>
                        <a:rPr lang="pt-BR" sz="1000" b="1" i="0" u="none" strike="noStrike" dirty="0">
                          <a:solidFill>
                            <a:srgbClr val="404040"/>
                          </a:solidFill>
                          <a:effectLst/>
                          <a:latin typeface="Calibri" panose="020F0502020204030204" pitchFamily="34" charset="0"/>
                        </a:rPr>
                        <a:t>15 entrevistados</a:t>
                      </a:r>
                      <a:r>
                        <a:rPr lang="pt-BR" sz="1000" b="0" i="0" u="none" strike="noStrike" dirty="0">
                          <a:solidFill>
                            <a:srgbClr val="404040"/>
                          </a:solidFill>
                          <a:effectLst/>
                          <a:latin typeface="Calibri" panose="020F0502020204030204" pitchFamily="34" charset="0"/>
                        </a:rPr>
                        <a:t> (não considerados para cálculo dos resultados).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09790492"/>
                  </a:ext>
                </a:extLst>
              </a:tr>
              <a:tr h="190500">
                <a:tc>
                  <a:txBody>
                    <a:bodyPr/>
                    <a:lstStyle/>
                    <a:p>
                      <a:pPr algn="l" fontAlgn="t"/>
                      <a:r>
                        <a:rPr lang="pt-BR" sz="900" b="0" i="0" u="none" strike="noStrike" dirty="0">
                          <a:solidFill>
                            <a:srgbClr val="404040"/>
                          </a:solidFill>
                          <a:effectLst/>
                          <a:latin typeface="Calibri" panose="020F0502020204030204" pitchFamily="34" charset="0"/>
                        </a:rPr>
                        <a:t>Nota¹: Resultados apresentados em percentual (%).</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90946733"/>
                  </a:ext>
                </a:extLst>
              </a:tr>
            </a:tbl>
          </a:graphicData>
        </a:graphic>
      </p:graphicFrame>
      <p:graphicFrame>
        <p:nvGraphicFramePr>
          <p:cNvPr id="8" name="Tabela 7">
            <a:extLst>
              <a:ext uri="{FF2B5EF4-FFF2-40B4-BE49-F238E27FC236}">
                <a16:creationId xmlns:a16="http://schemas.microsoft.com/office/drawing/2014/main" id="{613D99B1-0E2A-31CE-DCE8-E84771261E56}"/>
              </a:ext>
            </a:extLst>
          </p:cNvPr>
          <p:cNvGraphicFramePr>
            <a:graphicFrameLocks noGrp="1"/>
          </p:cNvGraphicFramePr>
          <p:nvPr>
            <p:extLst>
              <p:ext uri="{D42A27DB-BD31-4B8C-83A1-F6EECF244321}">
                <p14:modId xmlns:p14="http://schemas.microsoft.com/office/powerpoint/2010/main" val="2133009027"/>
              </p:ext>
            </p:extLst>
          </p:nvPr>
        </p:nvGraphicFramePr>
        <p:xfrm>
          <a:off x="119336" y="3717032"/>
          <a:ext cx="5420866" cy="803273"/>
        </p:xfrm>
        <a:graphic>
          <a:graphicData uri="http://schemas.openxmlformats.org/drawingml/2006/table">
            <a:tbl>
              <a:tblPr/>
              <a:tblGrid>
                <a:gridCol w="1070788">
                  <a:extLst>
                    <a:ext uri="{9D8B030D-6E8A-4147-A177-3AD203B41FA5}">
                      <a16:colId xmlns:a16="http://schemas.microsoft.com/office/drawing/2014/main" val="2165280647"/>
                    </a:ext>
                  </a:extLst>
                </a:gridCol>
                <a:gridCol w="1070788">
                  <a:extLst>
                    <a:ext uri="{9D8B030D-6E8A-4147-A177-3AD203B41FA5}">
                      <a16:colId xmlns:a16="http://schemas.microsoft.com/office/drawing/2014/main" val="3298146854"/>
                    </a:ext>
                  </a:extLst>
                </a:gridCol>
                <a:gridCol w="1070788">
                  <a:extLst>
                    <a:ext uri="{9D8B030D-6E8A-4147-A177-3AD203B41FA5}">
                      <a16:colId xmlns:a16="http://schemas.microsoft.com/office/drawing/2014/main" val="2970168599"/>
                    </a:ext>
                  </a:extLst>
                </a:gridCol>
                <a:gridCol w="1070788">
                  <a:extLst>
                    <a:ext uri="{9D8B030D-6E8A-4147-A177-3AD203B41FA5}">
                      <a16:colId xmlns:a16="http://schemas.microsoft.com/office/drawing/2014/main" val="3009002003"/>
                    </a:ext>
                  </a:extLst>
                </a:gridCol>
                <a:gridCol w="568857">
                  <a:extLst>
                    <a:ext uri="{9D8B030D-6E8A-4147-A177-3AD203B41FA5}">
                      <a16:colId xmlns:a16="http://schemas.microsoft.com/office/drawing/2014/main" val="2071753375"/>
                    </a:ext>
                  </a:extLst>
                </a:gridCol>
                <a:gridCol w="568857">
                  <a:extLst>
                    <a:ext uri="{9D8B030D-6E8A-4147-A177-3AD203B41FA5}">
                      <a16:colId xmlns:a16="http://schemas.microsoft.com/office/drawing/2014/main" val="3657888480"/>
                    </a:ext>
                  </a:extLst>
                </a:gridCol>
              </a:tblGrid>
              <a:tr h="34944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Nunca</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Às vezes</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Na maioria</a:t>
                      </a:r>
                    </a:p>
                    <a:p>
                      <a:pPr algn="ctr" fontAlgn="b"/>
                      <a:r>
                        <a:rPr lang="pt-BR" sz="1100" b="0" i="0" u="none" strike="noStrike" dirty="0">
                          <a:solidFill>
                            <a:srgbClr val="404040"/>
                          </a:solidFill>
                          <a:effectLst/>
                          <a:latin typeface="Calibri" panose="020F0502020204030204" pitchFamily="34" charset="0"/>
                        </a:rPr>
                        <a:t>das vezes</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Sempre</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procurei</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a:t>
                      </a:r>
                    </a:p>
                    <a:p>
                      <a:pPr algn="ctr" fontAlgn="b"/>
                      <a:r>
                        <a:rPr lang="pt-BR" sz="1100" b="0" i="0" u="none" strike="noStrike" dirty="0">
                          <a:solidFill>
                            <a:srgbClr val="404040"/>
                          </a:solidFill>
                          <a:effectLst/>
                          <a:latin typeface="Calibri" panose="020F0502020204030204" pitchFamily="34" charset="0"/>
                        </a:rPr>
                        <a:t>Sei</a:t>
                      </a: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7866756"/>
                  </a:ext>
                </a:extLst>
              </a:tr>
              <a:tr h="231773">
                <a:tc>
                  <a:txBody>
                    <a:bodyPr/>
                    <a:lstStyle/>
                    <a:p>
                      <a:pPr algn="ctr" rtl="0" fontAlgn="ctr">
                        <a:buNone/>
                      </a:pPr>
                      <a:r>
                        <a:rPr lang="pt-BR" sz="1000" b="0" i="0" u="none" strike="noStrike" dirty="0">
                          <a:solidFill>
                            <a:srgbClr val="404040"/>
                          </a:solidFill>
                          <a:effectLst/>
                          <a:latin typeface="Calibri" panose="020F0502020204030204" pitchFamily="34" charset="0"/>
                        </a:rPr>
                        <a:t>12,3</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11,0</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8,8</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30,3</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35,5</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dirty="0">
                          <a:solidFill>
                            <a:srgbClr val="404040"/>
                          </a:solidFill>
                          <a:effectLst/>
                          <a:latin typeface="Calibri" panose="020F0502020204030204" pitchFamily="34" charset="0"/>
                        </a:rPr>
                        <a:t>2,1</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29678748"/>
                  </a:ext>
                </a:extLst>
              </a:tr>
              <a:tr h="222059">
                <a:tc gridSpan="6">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pt-BR" sz="800" b="1" i="0" u="none" strike="noStrike" dirty="0">
                          <a:solidFill>
                            <a:schemeClr val="bg1">
                              <a:lumMod val="65000"/>
                            </a:schemeClr>
                          </a:solidFill>
                          <a:effectLst/>
                          <a:latin typeface="Calibri" panose="020F0502020204030204" pitchFamily="34" charset="0"/>
                        </a:rPr>
                        <a:t>FREQUÊNCIA</a:t>
                      </a:r>
                      <a:endParaRPr lang="pt-BR" sz="1000" b="1" i="0" u="none" strike="noStrike" dirty="0">
                        <a:solidFill>
                          <a:schemeClr val="bg1">
                            <a:lumMod val="65000"/>
                          </a:schemeClr>
                        </a:solidFill>
                        <a:effectLst/>
                        <a:latin typeface="Calibri" panose="020F0502020204030204" pitchFamily="34" charset="0"/>
                      </a:endParaRP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0782612"/>
                  </a:ext>
                </a:extLst>
              </a:tr>
            </a:tbl>
          </a:graphicData>
        </a:graphic>
      </p:graphicFrame>
      <p:graphicFrame>
        <p:nvGraphicFramePr>
          <p:cNvPr id="10" name="Tabela 9">
            <a:extLst>
              <a:ext uri="{FF2B5EF4-FFF2-40B4-BE49-F238E27FC236}">
                <a16:creationId xmlns:a16="http://schemas.microsoft.com/office/drawing/2014/main" id="{CB61E4CB-3FC0-ED88-A3E0-29022094332A}"/>
              </a:ext>
            </a:extLst>
          </p:cNvPr>
          <p:cNvGraphicFramePr>
            <a:graphicFrameLocks noGrp="1"/>
          </p:cNvGraphicFramePr>
          <p:nvPr>
            <p:extLst>
              <p:ext uri="{D42A27DB-BD31-4B8C-83A1-F6EECF244321}">
                <p14:modId xmlns:p14="http://schemas.microsoft.com/office/powerpoint/2010/main" val="1514644476"/>
              </p:ext>
            </p:extLst>
          </p:nvPr>
        </p:nvGraphicFramePr>
        <p:xfrm>
          <a:off x="7283196" y="1416918"/>
          <a:ext cx="4789468" cy="3509010"/>
        </p:xfrm>
        <a:graphic>
          <a:graphicData uri="http://schemas.openxmlformats.org/drawingml/2006/table">
            <a:tbl>
              <a:tblPr/>
              <a:tblGrid>
                <a:gridCol w="1189468">
                  <a:extLst>
                    <a:ext uri="{9D8B030D-6E8A-4147-A177-3AD203B41FA5}">
                      <a16:colId xmlns:a16="http://schemas.microsoft.com/office/drawing/2014/main" val="4043476719"/>
                    </a:ext>
                  </a:extLst>
                </a:gridCol>
                <a:gridCol w="900000">
                  <a:extLst>
                    <a:ext uri="{9D8B030D-6E8A-4147-A177-3AD203B41FA5}">
                      <a16:colId xmlns:a16="http://schemas.microsoft.com/office/drawing/2014/main" val="887322865"/>
                    </a:ext>
                  </a:extLst>
                </a:gridCol>
                <a:gridCol w="900000">
                  <a:extLst>
                    <a:ext uri="{9D8B030D-6E8A-4147-A177-3AD203B41FA5}">
                      <a16:colId xmlns:a16="http://schemas.microsoft.com/office/drawing/2014/main" val="3504795122"/>
                    </a:ext>
                  </a:extLst>
                </a:gridCol>
                <a:gridCol w="900000">
                  <a:extLst>
                    <a:ext uri="{9D8B030D-6E8A-4147-A177-3AD203B41FA5}">
                      <a16:colId xmlns:a16="http://schemas.microsoft.com/office/drawing/2014/main" val="4252080179"/>
                    </a:ext>
                  </a:extLst>
                </a:gridCol>
                <a:gridCol w="900000">
                  <a:extLst>
                    <a:ext uri="{9D8B030D-6E8A-4147-A177-3AD203B41FA5}">
                      <a16:colId xmlns:a16="http://schemas.microsoft.com/office/drawing/2014/main" val="2431796243"/>
                    </a:ext>
                  </a:extLst>
                </a:gridCol>
              </a:tblGrid>
              <a:tr h="308804">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Nunca</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Às vezes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1"/>
                          </a:solidFill>
                          <a:effectLst/>
                          <a:latin typeface="Calibri" panose="020F0502020204030204" pitchFamily="34" charset="0"/>
                        </a:rPr>
                        <a:t>Na maioria</a:t>
                      </a:r>
                      <a:br>
                        <a:rPr lang="pt-BR" sz="1200" b="1" i="0" u="none" strike="noStrike" dirty="0">
                          <a:solidFill>
                            <a:schemeClr val="bg1"/>
                          </a:solidFill>
                          <a:effectLst/>
                          <a:latin typeface="Calibri" panose="020F0502020204030204" pitchFamily="34" charset="0"/>
                        </a:rPr>
                      </a:br>
                      <a:r>
                        <a:rPr lang="pt-BR" sz="1200" b="1" i="0" u="none" strike="noStrike" dirty="0">
                          <a:solidFill>
                            <a:schemeClr val="bg1"/>
                          </a:solidFill>
                          <a:effectLst/>
                          <a:latin typeface="Calibri" panose="020F0502020204030204" pitchFamily="34" charset="0"/>
                        </a:rPr>
                        <a:t> das vezes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4546A">
                        <a:lumMod val="60000"/>
                        <a:lumOff val="4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1"/>
                          </a:solidFill>
                          <a:effectLst/>
                          <a:latin typeface="Calibri" panose="020F0502020204030204" pitchFamily="34" charset="0"/>
                        </a:rPr>
                        <a:t>Sempre</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4546A">
                        <a:lumMod val="60000"/>
                        <a:lumOff val="40000"/>
                      </a:srgbClr>
                    </a:solidFill>
                  </a:tcPr>
                </a:tc>
                <a:extLst>
                  <a:ext uri="{0D108BD9-81ED-4DB2-BD59-A6C34878D82A}">
                    <a16:rowId xmlns:a16="http://schemas.microsoft.com/office/drawing/2014/main" val="1761320232"/>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Feminino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16,0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17,4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16,9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49,8</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180039910"/>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 </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66,7</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204086280"/>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Masculino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23,1</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17,9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11,5</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47,4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976443621"/>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58,9</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747218166"/>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pt-BR"/>
                    </a:p>
                  </a:txBody>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endParaRPr lang="pt-BR" sz="900" b="1" i="0" u="none" strike="noStrike" dirty="0">
                        <a:solidFill>
                          <a:schemeClr val="bg1"/>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pt-BR"/>
                    </a:p>
                  </a:txBody>
                  <a:tcPr/>
                </a:tc>
                <a:extLst>
                  <a:ext uri="{0D108BD9-81ED-4DB2-BD59-A6C34878D82A}">
                    <a16:rowId xmlns:a16="http://schemas.microsoft.com/office/drawing/2014/main" val="519626964"/>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De 18 a 25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31,8</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13,6</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4,5</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50,0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428085382"/>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 </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54,5</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654798142"/>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De 26 a 35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25,0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15,0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15,0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45,0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941129766"/>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 </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60,0</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12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159843597"/>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De 36 a 45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23,9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19,4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16,4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40,3</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63840701"/>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56,7</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5897449"/>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De 46 a 55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17,4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18,5</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14,1</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50,0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485503933"/>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64,1</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8678456"/>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De 56 a 65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18,9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18,0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10,8</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52,3</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429353387"/>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1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63,1</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60339616"/>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100" b="1" i="0" u="none" strike="noStrike" dirty="0">
                          <a:solidFill>
                            <a:schemeClr val="bg2">
                              <a:lumMod val="50000"/>
                            </a:schemeClr>
                          </a:solidFill>
                          <a:effectLst/>
                          <a:latin typeface="Calibri" panose="020F0502020204030204" pitchFamily="34" charset="0"/>
                        </a:rPr>
                        <a:t>Mais de 65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15,7</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17,4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17,4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49,6</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524565186"/>
                  </a:ext>
                </a:extLst>
              </a:tr>
              <a:tr h="158321">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2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900" b="1" i="0" u="none" strike="noStrike" dirty="0">
                          <a:solidFill>
                            <a:schemeClr val="bg1"/>
                          </a:solidFill>
                          <a:effectLst/>
                          <a:latin typeface="Calibri" panose="020F0502020204030204" pitchFamily="34" charset="0"/>
                        </a:rPr>
                        <a:t>67,0</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6550521"/>
                  </a:ext>
                </a:extLst>
              </a:tr>
            </a:tbl>
          </a:graphicData>
        </a:graphic>
      </p:graphicFrame>
      <p:grpSp>
        <p:nvGrpSpPr>
          <p:cNvPr id="18" name="Agrupar 17">
            <a:extLst>
              <a:ext uri="{FF2B5EF4-FFF2-40B4-BE49-F238E27FC236}">
                <a16:creationId xmlns:a16="http://schemas.microsoft.com/office/drawing/2014/main" id="{05C81915-0DBD-311F-8221-DBA8274D7B54}"/>
              </a:ext>
            </a:extLst>
          </p:cNvPr>
          <p:cNvGrpSpPr/>
          <p:nvPr/>
        </p:nvGrpSpPr>
        <p:grpSpPr>
          <a:xfrm>
            <a:off x="47328" y="5528498"/>
            <a:ext cx="12025336" cy="1212870"/>
            <a:chOff x="0" y="5216659"/>
            <a:chExt cx="10708348" cy="1212870"/>
          </a:xfrm>
        </p:grpSpPr>
        <p:sp>
          <p:nvSpPr>
            <p:cNvPr id="5" name="Retângulo 4">
              <a:extLst>
                <a:ext uri="{FF2B5EF4-FFF2-40B4-BE49-F238E27FC236}">
                  <a16:creationId xmlns:a16="http://schemas.microsoft.com/office/drawing/2014/main" id="{010CC7BB-ADA0-9DBC-7473-77FE973EFC0C}"/>
                </a:ext>
              </a:extLst>
            </p:cNvPr>
            <p:cNvSpPr/>
            <p:nvPr/>
          </p:nvSpPr>
          <p:spPr>
            <a:xfrm>
              <a:off x="51819" y="5216659"/>
              <a:ext cx="10656529" cy="1212870"/>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just" fontAlgn="auto">
                <a:spcBef>
                  <a:spcPts val="0"/>
                </a:spcBef>
                <a:spcAft>
                  <a:spcPts val="0"/>
                </a:spcAft>
                <a:defRPr/>
              </a:pPr>
              <a:endParaRPr lang="pt-BR" sz="1200" b="1" kern="0" dirty="0">
                <a:solidFill>
                  <a:schemeClr val="bg2">
                    <a:lumMod val="50000"/>
                  </a:schemeClr>
                </a:solidFill>
                <a:latin typeface="Calibri" panose="020F0502020204030204" pitchFamily="34" charset="0"/>
                <a:cs typeface="Calibri" panose="020F0502020204030204" pitchFamily="34" charset="0"/>
              </a:endParaRPr>
            </a:p>
          </p:txBody>
        </p:sp>
        <p:sp>
          <p:nvSpPr>
            <p:cNvPr id="11" name="CaixaDeTexto 10">
              <a:extLst>
                <a:ext uri="{FF2B5EF4-FFF2-40B4-BE49-F238E27FC236}">
                  <a16:creationId xmlns:a16="http://schemas.microsoft.com/office/drawing/2014/main" id="{28921369-3F7B-9C39-41DF-9F45933BC70C}"/>
                </a:ext>
              </a:extLst>
            </p:cNvPr>
            <p:cNvSpPr txBox="1"/>
            <p:nvPr/>
          </p:nvSpPr>
          <p:spPr>
            <a:xfrm>
              <a:off x="0" y="5229200"/>
              <a:ext cx="10656529" cy="1015663"/>
            </a:xfrm>
            <a:prstGeom prst="rect">
              <a:avLst/>
            </a:prstGeom>
            <a:noFill/>
          </p:spPr>
          <p:txBody>
            <a:bodyPr wrap="square" rtlCol="0">
              <a:spAutoFit/>
            </a:bodyPr>
            <a:lstStyle/>
            <a:p>
              <a:pPr algn="just"/>
              <a:r>
                <a:rPr lang="pt-BR" sz="1200" dirty="0">
                  <a:solidFill>
                    <a:schemeClr val="bg2">
                      <a:lumMod val="50000"/>
                    </a:schemeClr>
                  </a:solidFill>
                  <a:latin typeface="Calibri" panose="020F0502020204030204" pitchFamily="34" charset="0"/>
                  <a:cs typeface="Calibri" panose="020F0502020204030204" pitchFamily="34" charset="0"/>
                </a:rPr>
                <a:t>Dentre os beneficiários que necessitaram de atenção imediata e souberam responder, </a:t>
              </a:r>
              <a:r>
                <a:rPr lang="pt-BR" sz="1200" b="1" dirty="0">
                  <a:solidFill>
                    <a:schemeClr val="bg2">
                      <a:lumMod val="50000"/>
                    </a:schemeClr>
                  </a:solidFill>
                  <a:latin typeface="Calibri" panose="020F0502020204030204" pitchFamily="34" charset="0"/>
                  <a:cs typeface="Calibri" panose="020F0502020204030204" pitchFamily="34" charset="0"/>
                </a:rPr>
                <a:t>62,6%</a:t>
              </a:r>
              <a:r>
                <a:rPr lang="pt-BR" sz="1200" dirty="0">
                  <a:solidFill>
                    <a:schemeClr val="bg2">
                      <a:lumMod val="50000"/>
                    </a:schemeClr>
                  </a:solidFill>
                  <a:latin typeface="Calibri" panose="020F0502020204030204" pitchFamily="34" charset="0"/>
                  <a:cs typeface="Calibri" panose="020F0502020204030204" pitchFamily="34" charset="0"/>
                </a:rPr>
                <a:t> conseguiram atendimento </a:t>
              </a:r>
              <a:r>
                <a:rPr lang="pt-BR" sz="1200" b="1" dirty="0">
                  <a:solidFill>
                    <a:schemeClr val="bg2">
                      <a:lumMod val="50000"/>
                    </a:schemeClr>
                  </a:solidFill>
                  <a:latin typeface="Calibri" panose="020F0502020204030204" pitchFamily="34" charset="0"/>
                  <a:cs typeface="Calibri" panose="020F0502020204030204" pitchFamily="34" charset="0"/>
                </a:rPr>
                <a:t>Sempre</a:t>
              </a:r>
              <a:r>
                <a:rPr lang="pt-BR" sz="1200" dirty="0">
                  <a:solidFill>
                    <a:schemeClr val="bg2">
                      <a:lumMod val="50000"/>
                    </a:schemeClr>
                  </a:solidFill>
                  <a:latin typeface="Calibri" panose="020F0502020204030204" pitchFamily="34" charset="0"/>
                  <a:cs typeface="Calibri" panose="020F0502020204030204" pitchFamily="34" charset="0"/>
                </a:rPr>
                <a:t> ou </a:t>
              </a:r>
              <a:r>
                <a:rPr lang="pt-BR" sz="1200" b="1" dirty="0">
                  <a:solidFill>
                    <a:schemeClr val="bg2">
                      <a:lumMod val="50000"/>
                    </a:schemeClr>
                  </a:solidFill>
                  <a:latin typeface="Calibri" panose="020F0502020204030204" pitchFamily="34" charset="0"/>
                  <a:cs typeface="Calibri" panose="020F0502020204030204" pitchFamily="34" charset="0"/>
                </a:rPr>
                <a:t>Na maioria das vezes</a:t>
              </a:r>
              <a:r>
                <a:rPr lang="pt-BR" sz="1200" dirty="0">
                  <a:solidFill>
                    <a:schemeClr val="bg2">
                      <a:lumMod val="50000"/>
                    </a:schemeClr>
                  </a:solidFill>
                  <a:latin typeface="Calibri" panose="020F0502020204030204" pitchFamily="34" charset="0"/>
                  <a:cs typeface="Calibri" panose="020F0502020204030204" pitchFamily="34" charset="0"/>
                </a:rPr>
                <a:t>, classificando o atributo em patamar de </a:t>
              </a:r>
              <a:r>
                <a:rPr lang="pt-BR" sz="1200" b="1" dirty="0">
                  <a:solidFill>
                    <a:schemeClr val="bg2">
                      <a:lumMod val="50000"/>
                    </a:schemeClr>
                  </a:solidFill>
                  <a:latin typeface="Calibri" panose="020F0502020204030204" pitchFamily="34" charset="0"/>
                  <a:cs typeface="Calibri" panose="020F0502020204030204" pitchFamily="34" charset="0"/>
                </a:rPr>
                <a:t>Não</a:t>
              </a:r>
              <a:r>
                <a:rPr lang="pt-BR" sz="1200" dirty="0">
                  <a:solidFill>
                    <a:schemeClr val="bg2">
                      <a:lumMod val="50000"/>
                    </a:schemeClr>
                  </a:solidFill>
                  <a:latin typeface="Calibri" panose="020F0502020204030204" pitchFamily="34" charset="0"/>
                  <a:cs typeface="Calibri" panose="020F0502020204030204" pitchFamily="34" charset="0"/>
                </a:rPr>
                <a:t> </a:t>
              </a:r>
              <a:r>
                <a:rPr lang="pt-BR" sz="1200" b="1" dirty="0">
                  <a:solidFill>
                    <a:schemeClr val="bg2">
                      <a:lumMod val="50000"/>
                    </a:schemeClr>
                  </a:solidFill>
                  <a:latin typeface="Calibri" panose="020F0502020204030204" pitchFamily="34" charset="0"/>
                  <a:cs typeface="Calibri" panose="020F0502020204030204" pitchFamily="34" charset="0"/>
                </a:rPr>
                <a:t>Conformidade</a:t>
              </a:r>
              <a:r>
                <a:rPr lang="pt-BR" sz="1200" dirty="0">
                  <a:solidFill>
                    <a:schemeClr val="bg2">
                      <a:lumMod val="50000"/>
                    </a:schemeClr>
                  </a:solidFill>
                  <a:latin typeface="Calibri" panose="020F0502020204030204" pitchFamily="34" charset="0"/>
                  <a:cs typeface="Calibri" panose="020F0502020204030204" pitchFamily="34" charset="0"/>
                </a:rPr>
                <a:t>. Ponto de atenção para a opção </a:t>
              </a:r>
              <a:r>
                <a:rPr lang="pt-BR" sz="1200" b="1" dirty="0">
                  <a:solidFill>
                    <a:schemeClr val="bg2">
                      <a:lumMod val="50000"/>
                    </a:schemeClr>
                  </a:solidFill>
                  <a:latin typeface="Calibri" panose="020F0502020204030204" pitchFamily="34" charset="0"/>
                  <a:cs typeface="Calibri" panose="020F0502020204030204" pitchFamily="34" charset="0"/>
                </a:rPr>
                <a:t>Nunca</a:t>
              </a:r>
              <a:r>
                <a:rPr lang="pt-BR" sz="1200" dirty="0">
                  <a:solidFill>
                    <a:schemeClr val="bg2">
                      <a:lumMod val="50000"/>
                    </a:schemeClr>
                  </a:solidFill>
                  <a:latin typeface="Calibri" panose="020F0502020204030204" pitchFamily="34" charset="0"/>
                  <a:cs typeface="Calibri" panose="020F0502020204030204" pitchFamily="34" charset="0"/>
                </a:rPr>
                <a:t> com </a:t>
              </a:r>
              <a:r>
                <a:rPr lang="pt-BR" sz="1200" b="1" dirty="0">
                  <a:solidFill>
                    <a:schemeClr val="bg2">
                      <a:lumMod val="50000"/>
                    </a:schemeClr>
                  </a:solidFill>
                  <a:latin typeface="Calibri" panose="020F0502020204030204" pitchFamily="34" charset="0"/>
                  <a:cs typeface="Calibri" panose="020F0502020204030204" pitchFamily="34" charset="0"/>
                </a:rPr>
                <a:t>19,7%</a:t>
              </a:r>
              <a:r>
                <a:rPr lang="pt-BR" sz="1200" dirty="0">
                  <a:solidFill>
                    <a:schemeClr val="bg2">
                      <a:lumMod val="50000"/>
                    </a:schemeClr>
                  </a:solidFill>
                  <a:latin typeface="Calibri" panose="020F0502020204030204" pitchFamily="34" charset="0"/>
                  <a:cs typeface="Calibri" panose="020F0502020204030204" pitchFamily="34" charset="0"/>
                </a:rPr>
                <a:t> de menções.</a:t>
              </a:r>
            </a:p>
            <a:p>
              <a:pPr algn="just"/>
              <a:r>
                <a:rPr lang="pt-BR" sz="1200" dirty="0">
                  <a:solidFill>
                    <a:schemeClr val="bg2">
                      <a:lumMod val="50000"/>
                    </a:schemeClr>
                  </a:solidFill>
                  <a:latin typeface="Calibri" panose="020F0502020204030204" pitchFamily="34" charset="0"/>
                  <a:cs typeface="Calibri" panose="020F0502020204030204" pitchFamily="34" charset="0"/>
                </a:rPr>
                <a:t>Analisando os perfis, a variação entre os gêneros é pequena ficando dentro da margem de erro, logo não é possível dizer que há um gênero com melhor resultado que outro.</a:t>
              </a:r>
              <a:r>
                <a:rPr lang="pt-BR" sz="1200" b="1" dirty="0">
                  <a:solidFill>
                    <a:schemeClr val="bg2">
                      <a:lumMod val="50000"/>
                    </a:schemeClr>
                  </a:solidFill>
                  <a:latin typeface="Calibri" panose="020F0502020204030204" pitchFamily="34" charset="0"/>
                  <a:cs typeface="Calibri" panose="020F0502020204030204" pitchFamily="34" charset="0"/>
                </a:rPr>
                <a:t> </a:t>
              </a:r>
              <a:r>
                <a:rPr lang="pt-BR" sz="1200" dirty="0">
                  <a:solidFill>
                    <a:schemeClr val="bg2">
                      <a:lumMod val="50000"/>
                    </a:schemeClr>
                  </a:solidFill>
                  <a:latin typeface="Calibri" panose="020F0502020204030204" pitchFamily="34" charset="0"/>
                  <a:cs typeface="Calibri" panose="020F0502020204030204" pitchFamily="34" charset="0"/>
                </a:rPr>
                <a:t>Por faixa etária quem melhor avaliou foram os beneficiários com </a:t>
              </a:r>
              <a:r>
                <a:rPr lang="pt-BR" sz="1200" b="1" dirty="0">
                  <a:solidFill>
                    <a:schemeClr val="bg2">
                      <a:lumMod val="50000"/>
                    </a:schemeClr>
                  </a:solidFill>
                  <a:latin typeface="Calibri" panose="020F0502020204030204" pitchFamily="34" charset="0"/>
                  <a:cs typeface="Calibri" panose="020F0502020204030204" pitchFamily="34" charset="0"/>
                </a:rPr>
                <a:t>Mais de 65 anos</a:t>
              </a:r>
              <a:r>
                <a:rPr lang="pt-BR" sz="1200" dirty="0">
                  <a:solidFill>
                    <a:schemeClr val="bg2">
                      <a:lumMod val="50000"/>
                    </a:schemeClr>
                  </a:solidFill>
                  <a:latin typeface="Calibri" panose="020F0502020204030204" pitchFamily="34" charset="0"/>
                  <a:cs typeface="Calibri" panose="020F0502020204030204" pitchFamily="34" charset="0"/>
                </a:rPr>
                <a:t>, com </a:t>
              </a:r>
              <a:r>
                <a:rPr lang="pt-BR" sz="1200" b="1" dirty="0">
                  <a:solidFill>
                    <a:schemeClr val="bg2">
                      <a:lumMod val="50000"/>
                    </a:schemeClr>
                  </a:solidFill>
                  <a:latin typeface="Calibri" panose="020F0502020204030204" pitchFamily="34" charset="0"/>
                  <a:cs typeface="Calibri" panose="020F0502020204030204" pitchFamily="34" charset="0"/>
                </a:rPr>
                <a:t>67%</a:t>
              </a:r>
              <a:r>
                <a:rPr lang="pt-BR" sz="1200" dirty="0">
                  <a:solidFill>
                    <a:schemeClr val="bg2">
                      <a:lumMod val="50000"/>
                    </a:schemeClr>
                  </a:solidFill>
                  <a:latin typeface="Calibri" panose="020F0502020204030204" pitchFamily="34" charset="0"/>
                  <a:cs typeface="Calibri" panose="020F0502020204030204" pitchFamily="34" charset="0"/>
                </a:rPr>
                <a:t> de menções positivas, classificando o atributo em patamar de </a:t>
              </a:r>
              <a:r>
                <a:rPr lang="pt-BR" sz="1200" b="1" dirty="0">
                  <a:solidFill>
                    <a:schemeClr val="bg2">
                      <a:lumMod val="50000"/>
                    </a:schemeClr>
                  </a:solidFill>
                  <a:latin typeface="Calibri" panose="020F0502020204030204" pitchFamily="34" charset="0"/>
                  <a:cs typeface="Calibri" panose="020F0502020204030204" pitchFamily="34" charset="0"/>
                </a:rPr>
                <a:t>Não Conformidade</a:t>
              </a:r>
              <a:r>
                <a:rPr lang="pt-BR" sz="1200" dirty="0">
                  <a:solidFill>
                    <a:schemeClr val="bg2">
                      <a:lumMod val="50000"/>
                    </a:schemeClr>
                  </a:solidFill>
                  <a:latin typeface="Calibri" panose="020F0502020204030204" pitchFamily="34" charset="0"/>
                  <a:cs typeface="Calibri" panose="020F0502020204030204" pitchFamily="34" charset="0"/>
                </a:rPr>
                <a:t>. Já o público</a:t>
              </a:r>
              <a:r>
                <a:rPr lang="pt-BR" sz="1200" b="1" dirty="0">
                  <a:solidFill>
                    <a:schemeClr val="bg2">
                      <a:lumMod val="50000"/>
                    </a:schemeClr>
                  </a:solidFill>
                  <a:latin typeface="Calibri" panose="020F0502020204030204" pitchFamily="34" charset="0"/>
                  <a:cs typeface="Calibri" panose="020F0502020204030204" pitchFamily="34" charset="0"/>
                </a:rPr>
                <a:t> De 18 a 25 anos </a:t>
              </a:r>
              <a:r>
                <a:rPr lang="pt-BR" sz="1200" dirty="0">
                  <a:solidFill>
                    <a:schemeClr val="bg2">
                      <a:lumMod val="50000"/>
                    </a:schemeClr>
                  </a:solidFill>
                  <a:latin typeface="Calibri" panose="020F0502020204030204" pitchFamily="34" charset="0"/>
                  <a:cs typeface="Calibri" panose="020F0502020204030204" pitchFamily="34" charset="0"/>
                </a:rPr>
                <a:t>é o que menos conseguiu atenção imediata quando necessitou, com </a:t>
              </a:r>
              <a:r>
                <a:rPr lang="pt-BR" sz="1200" b="1" dirty="0">
                  <a:solidFill>
                    <a:schemeClr val="bg2">
                      <a:lumMod val="50000"/>
                    </a:schemeClr>
                  </a:solidFill>
                  <a:latin typeface="Calibri" panose="020F0502020204030204" pitchFamily="34" charset="0"/>
                  <a:cs typeface="Calibri" panose="020F0502020204030204" pitchFamily="34" charset="0"/>
                </a:rPr>
                <a:t>54,5%</a:t>
              </a:r>
              <a:r>
                <a:rPr lang="pt-BR" sz="1200" dirty="0">
                  <a:solidFill>
                    <a:schemeClr val="bg2">
                      <a:lumMod val="50000"/>
                    </a:schemeClr>
                  </a:solidFill>
                  <a:latin typeface="Calibri" panose="020F0502020204030204" pitchFamily="34" charset="0"/>
                  <a:cs typeface="Calibri" panose="020F0502020204030204" pitchFamily="34" charset="0"/>
                </a:rPr>
                <a:t>, atribuindo um patamar de</a:t>
              </a:r>
              <a:r>
                <a:rPr lang="pt-BR" sz="1200" b="1" dirty="0">
                  <a:solidFill>
                    <a:schemeClr val="bg2">
                      <a:lumMod val="50000"/>
                    </a:schemeClr>
                  </a:solidFill>
                  <a:latin typeface="Calibri" panose="020F0502020204030204" pitchFamily="34" charset="0"/>
                  <a:cs typeface="Calibri" panose="020F0502020204030204" pitchFamily="34" charset="0"/>
                </a:rPr>
                <a:t> Não Conformidade</a:t>
              </a:r>
              <a:r>
                <a:rPr lang="pt-BR" sz="1200" dirty="0">
                  <a:solidFill>
                    <a:schemeClr val="bg2">
                      <a:lumMod val="50000"/>
                    </a:schemeClr>
                  </a:solidFill>
                  <a:latin typeface="Calibri" panose="020F0502020204030204" pitchFamily="34" charset="0"/>
                  <a:cs typeface="Calibri" panose="020F0502020204030204" pitchFamily="34" charset="0"/>
                </a:rPr>
                <a:t>.</a:t>
              </a:r>
            </a:p>
          </p:txBody>
        </p:sp>
      </p:grpSp>
      <p:sp>
        <p:nvSpPr>
          <p:cNvPr id="13" name="Retângulo 12">
            <a:extLst>
              <a:ext uri="{FF2B5EF4-FFF2-40B4-BE49-F238E27FC236}">
                <a16:creationId xmlns:a16="http://schemas.microsoft.com/office/drawing/2014/main" id="{CA7BA5B3-F7FA-2C3F-67C7-E6ABE7BA1114}"/>
              </a:ext>
            </a:extLst>
          </p:cNvPr>
          <p:cNvSpPr/>
          <p:nvPr/>
        </p:nvSpPr>
        <p:spPr>
          <a:xfrm>
            <a:off x="10272464" y="4740270"/>
            <a:ext cx="1800000" cy="180000"/>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14" name="Retângulo Arredondado 12">
            <a:extLst>
              <a:ext uri="{FF2B5EF4-FFF2-40B4-BE49-F238E27FC236}">
                <a16:creationId xmlns:a16="http://schemas.microsoft.com/office/drawing/2014/main" id="{C56E7510-C646-84BD-3937-2817A36E68DE}"/>
              </a:ext>
            </a:extLst>
          </p:cNvPr>
          <p:cNvSpPr/>
          <p:nvPr/>
        </p:nvSpPr>
        <p:spPr>
          <a:xfrm>
            <a:off x="969709" y="1590572"/>
            <a:ext cx="900115" cy="572599"/>
          </a:xfrm>
          <a:prstGeom prst="roundRect">
            <a:avLst/>
          </a:prstGeom>
          <a:solidFill>
            <a:sysClr val="window" lastClr="FFFFFF">
              <a:lumMod val="85000"/>
            </a:sysClr>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pt-BR" sz="1200" b="1" kern="0" dirty="0">
                <a:solidFill>
                  <a:schemeClr val="bg2">
                    <a:lumMod val="50000"/>
                  </a:schemeClr>
                </a:solidFill>
                <a:latin typeface="Calibri"/>
                <a:cs typeface="Calibri"/>
              </a:rPr>
              <a:t>Negativo 37,4</a:t>
            </a:r>
            <a:endParaRPr lang="pt-BR" sz="1600" b="1" kern="0" dirty="0">
              <a:solidFill>
                <a:schemeClr val="bg2">
                  <a:lumMod val="50000"/>
                </a:schemeClr>
              </a:solidFill>
              <a:latin typeface="Calibri" panose="020F0502020204030204"/>
            </a:endParaRPr>
          </a:p>
        </p:txBody>
      </p:sp>
      <p:pic>
        <p:nvPicPr>
          <p:cNvPr id="9" name="Gráfico 8" descr="Fala com preenchimento sólido">
            <a:extLst>
              <a:ext uri="{FF2B5EF4-FFF2-40B4-BE49-F238E27FC236}">
                <a16:creationId xmlns:a16="http://schemas.microsoft.com/office/drawing/2014/main" id="{A06A105A-B94E-76A1-E3BD-972818202A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7862" y="5094611"/>
            <a:ext cx="638645" cy="638645"/>
          </a:xfrm>
          <a:prstGeom prst="rect">
            <a:avLst/>
          </a:prstGeom>
        </p:spPr>
      </p:pic>
      <p:sp>
        <p:nvSpPr>
          <p:cNvPr id="15" name="Retângulo Arredondado 12">
            <a:extLst>
              <a:ext uri="{FF2B5EF4-FFF2-40B4-BE49-F238E27FC236}">
                <a16:creationId xmlns:a16="http://schemas.microsoft.com/office/drawing/2014/main" id="{8DF7DFB8-8F41-FD6E-AF28-7D810C187E4D}"/>
              </a:ext>
            </a:extLst>
          </p:cNvPr>
          <p:cNvSpPr/>
          <p:nvPr/>
        </p:nvSpPr>
        <p:spPr>
          <a:xfrm>
            <a:off x="3103933" y="1594363"/>
            <a:ext cx="828001" cy="572599"/>
          </a:xfrm>
          <a:prstGeom prst="roundRect">
            <a:avLst/>
          </a:prstGeom>
          <a:solidFill>
            <a:srgbClr val="44546A">
              <a:lumMod val="60000"/>
              <a:lumOff val="40000"/>
            </a:srgbClr>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pt-BR" sz="1200" b="1" kern="0" dirty="0">
                <a:solidFill>
                  <a:prstClr val="white"/>
                </a:solidFill>
                <a:latin typeface="Calibri"/>
                <a:cs typeface="Calibri"/>
              </a:rPr>
              <a:t>Positivo 62,6</a:t>
            </a:r>
            <a:endParaRPr lang="pt-BR" sz="1400" b="1" kern="0" dirty="0">
              <a:solidFill>
                <a:prstClr val="white"/>
              </a:solidFill>
              <a:latin typeface="Calibri" panose="020F0502020204030204"/>
            </a:endParaRPr>
          </a:p>
        </p:txBody>
      </p:sp>
      <p:sp>
        <p:nvSpPr>
          <p:cNvPr id="4" name="Retângulo 3">
            <a:extLst>
              <a:ext uri="{FF2B5EF4-FFF2-40B4-BE49-F238E27FC236}">
                <a16:creationId xmlns:a16="http://schemas.microsoft.com/office/drawing/2014/main" id="{90B5BF3E-6A3B-899C-ED56-A45166111723}"/>
              </a:ext>
            </a:extLst>
          </p:cNvPr>
          <p:cNvSpPr/>
          <p:nvPr/>
        </p:nvSpPr>
        <p:spPr>
          <a:xfrm>
            <a:off x="10272464" y="2903247"/>
            <a:ext cx="1800000" cy="180000"/>
          </a:xfrm>
          <a:prstGeom prst="rect">
            <a:avLst/>
          </a:prstGeom>
          <a:noFill/>
          <a:ln w="19050" cap="rnd" cmpd="sng" algn="ctr">
            <a:solidFill>
              <a:srgbClr val="FF7979"/>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graphicFrame>
        <p:nvGraphicFramePr>
          <p:cNvPr id="2" name="Gráfico 1">
            <a:extLst>
              <a:ext uri="{FF2B5EF4-FFF2-40B4-BE49-F238E27FC236}">
                <a16:creationId xmlns:a16="http://schemas.microsoft.com/office/drawing/2014/main" id="{A0143059-F226-4A48-9C7E-33D50AB3373E}"/>
              </a:ext>
            </a:extLst>
          </p:cNvPr>
          <p:cNvGraphicFramePr>
            <a:graphicFrameLocks/>
          </p:cNvGraphicFramePr>
          <p:nvPr>
            <p:extLst>
              <p:ext uri="{D42A27DB-BD31-4B8C-83A1-F6EECF244321}">
                <p14:modId xmlns:p14="http://schemas.microsoft.com/office/powerpoint/2010/main" val="709900494"/>
              </p:ext>
            </p:extLst>
          </p:nvPr>
        </p:nvGraphicFramePr>
        <p:xfrm>
          <a:off x="1" y="2171325"/>
          <a:ext cx="4576508" cy="190574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36390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224C38-9713-0EB8-AF16-53653D86F04D}"/>
              </a:ext>
            </a:extLst>
          </p:cNvPr>
          <p:cNvSpPr txBox="1"/>
          <p:nvPr/>
        </p:nvSpPr>
        <p:spPr>
          <a:xfrm>
            <a:off x="0" y="908721"/>
            <a:ext cx="12192000" cy="532629"/>
          </a:xfrm>
          <a:prstGeom prst="rect">
            <a:avLst/>
          </a:prstGeom>
          <a:noFill/>
          <a:effectLst/>
        </p:spPr>
        <p:txBody>
          <a:bodyPr wrap="square" lIns="100760" tIns="50379" rIns="100760" bIns="50379" rtlCol="0">
            <a:spAutoFit/>
          </a:bodyPr>
          <a:lstStyle/>
          <a:p>
            <a:pPr algn="just"/>
            <a:r>
              <a:rPr lang="pt-BR" sz="1400" b="1" dirty="0">
                <a:solidFill>
                  <a:schemeClr val="bg2">
                    <a:lumMod val="25000"/>
                  </a:schemeClr>
                </a:solidFill>
                <a:latin typeface="Calibri" panose="020F0502020204030204" pitchFamily="34" charset="0"/>
                <a:cs typeface="Calibri" panose="020F0502020204030204" pitchFamily="34" charset="0"/>
              </a:rPr>
              <a:t>3 - Nos últimos 12 meses, o (a) Sr.(a) recebeu algum tipo de comunicação de seu plano odontológico (por exemplo: carta, e-mail, telefonema etc.) convidando e/ou esclarecendo sobre a necessidade de realização de consultas ou exames preventivos?</a:t>
            </a:r>
          </a:p>
        </p:txBody>
      </p:sp>
      <p:graphicFrame>
        <p:nvGraphicFramePr>
          <p:cNvPr id="7" name="Tabela 6">
            <a:extLst>
              <a:ext uri="{FF2B5EF4-FFF2-40B4-BE49-F238E27FC236}">
                <a16:creationId xmlns:a16="http://schemas.microsoft.com/office/drawing/2014/main" id="{EDB36CAE-F15F-C5C8-AE07-7E1648CD5621}"/>
              </a:ext>
            </a:extLst>
          </p:cNvPr>
          <p:cNvGraphicFramePr>
            <a:graphicFrameLocks noGrp="1"/>
          </p:cNvGraphicFramePr>
          <p:nvPr>
            <p:extLst>
              <p:ext uri="{D42A27DB-BD31-4B8C-83A1-F6EECF244321}">
                <p14:modId xmlns:p14="http://schemas.microsoft.com/office/powerpoint/2010/main" val="2587035273"/>
              </p:ext>
            </p:extLst>
          </p:nvPr>
        </p:nvGraphicFramePr>
        <p:xfrm>
          <a:off x="47328" y="4801716"/>
          <a:ext cx="5976682" cy="571500"/>
        </p:xfrm>
        <a:graphic>
          <a:graphicData uri="http://schemas.openxmlformats.org/drawingml/2006/table">
            <a:tbl>
              <a:tblPr/>
              <a:tblGrid>
                <a:gridCol w="5976682">
                  <a:extLst>
                    <a:ext uri="{9D8B030D-6E8A-4147-A177-3AD203B41FA5}">
                      <a16:colId xmlns:a16="http://schemas.microsoft.com/office/drawing/2014/main" val="162966755"/>
                    </a:ext>
                  </a:extLst>
                </a:gridCol>
              </a:tblGrid>
              <a:tr h="190500">
                <a:tc>
                  <a:txBody>
                    <a:bodyPr/>
                    <a:lstStyle/>
                    <a:p>
                      <a:pPr algn="l" fontAlgn="t"/>
                      <a:r>
                        <a:rPr lang="pt-BR" sz="1000" b="0" i="0" u="none" strike="noStrike" dirty="0">
                          <a:solidFill>
                            <a:srgbClr val="404040"/>
                          </a:solidFill>
                          <a:effectLst/>
                          <a:latin typeface="Calibri" panose="020F0502020204030204" pitchFamily="34" charset="0"/>
                        </a:rPr>
                        <a:t>Base: </a:t>
                      </a:r>
                      <a:r>
                        <a:rPr lang="pt-BR" sz="1000" b="1" i="0" u="none" strike="noStrike" dirty="0">
                          <a:solidFill>
                            <a:srgbClr val="404040"/>
                          </a:solidFill>
                          <a:effectLst/>
                          <a:latin typeface="Calibri" panose="020F0502020204030204" pitchFamily="34" charset="0"/>
                        </a:rPr>
                        <a:t>586</a:t>
                      </a:r>
                      <a:r>
                        <a:rPr lang="pt-BR" sz="1000" b="0" i="0" u="none" strike="noStrike" dirty="0">
                          <a:solidFill>
                            <a:srgbClr val="404040"/>
                          </a:solidFill>
                          <a:effectLst/>
                          <a:latin typeface="Calibri" panose="020F0502020204030204" pitchFamily="34" charset="0"/>
                        </a:rPr>
                        <a:t> | Margem de Erro: </a:t>
                      </a:r>
                      <a:r>
                        <a:rPr lang="pt-BR" sz="1000" b="1" i="0" u="none" strike="noStrike" dirty="0">
                          <a:solidFill>
                            <a:srgbClr val="404040"/>
                          </a:solidFill>
                          <a:effectLst/>
                          <a:latin typeface="Calibri" panose="020F0502020204030204" pitchFamily="34" charset="0"/>
                        </a:rPr>
                        <a:t>4,04.</a:t>
                      </a:r>
                      <a:endParaRPr lang="pt-BR" sz="1000" b="0" i="0" u="none" strike="noStrike" dirty="0">
                        <a:solidFill>
                          <a:srgbClr val="404040"/>
                        </a:solidFill>
                        <a:effectLst/>
                        <a:latin typeface="Calibri" panose="020F050202020403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37591367"/>
                  </a:ext>
                </a:extLst>
              </a:tr>
              <a:tr h="190500">
                <a:tc>
                  <a:txBody>
                    <a:bodyPr/>
                    <a:lstStyle/>
                    <a:p>
                      <a:pPr algn="l" fontAlgn="t"/>
                      <a:r>
                        <a:rPr lang="pt-BR" sz="1000" b="0" i="0" u="none" strike="noStrike" dirty="0">
                          <a:solidFill>
                            <a:srgbClr val="404040"/>
                          </a:solidFill>
                          <a:effectLst/>
                          <a:latin typeface="Calibri" panose="020F0502020204030204" pitchFamily="34" charset="0"/>
                        </a:rPr>
                        <a:t>Não sei = Não sei/Não me lembro: </a:t>
                      </a:r>
                      <a:r>
                        <a:rPr lang="pt-BR" sz="1000" b="1" i="0" u="none" strike="noStrike" dirty="0">
                          <a:solidFill>
                            <a:srgbClr val="404040"/>
                          </a:solidFill>
                          <a:effectLst/>
                          <a:latin typeface="Calibri" panose="020F0502020204030204" pitchFamily="34" charset="0"/>
                        </a:rPr>
                        <a:t>130 entrevistados.</a:t>
                      </a:r>
                      <a:r>
                        <a:rPr lang="pt-BR" sz="1000" b="0" i="0" u="none" strike="noStrike" dirty="0">
                          <a:solidFill>
                            <a:srgbClr val="404040"/>
                          </a:solidFill>
                          <a:effectLst/>
                          <a:latin typeface="Calibri" panose="020F0502020204030204" pitchFamily="34" charset="0"/>
                        </a:rPr>
                        <a:t> (não considerados para cálculo dos indicadores).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6564653"/>
                  </a:ext>
                </a:extLst>
              </a:tr>
              <a:tr h="190500">
                <a:tc>
                  <a:txBody>
                    <a:bodyPr/>
                    <a:lstStyle/>
                    <a:p>
                      <a:pPr algn="l" fontAlgn="t"/>
                      <a:r>
                        <a:rPr lang="pt-BR" sz="900" b="0" i="0" u="none" strike="noStrike" dirty="0">
                          <a:solidFill>
                            <a:srgbClr val="404040"/>
                          </a:solidFill>
                          <a:effectLst/>
                          <a:latin typeface="Calibri" panose="020F0502020204030204" pitchFamily="34" charset="0"/>
                        </a:rPr>
                        <a:t>Nota¹: Resultados apresentados em percentual (%).</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09790492"/>
                  </a:ext>
                </a:extLst>
              </a:tr>
            </a:tbl>
          </a:graphicData>
        </a:graphic>
      </p:graphicFrame>
      <p:grpSp>
        <p:nvGrpSpPr>
          <p:cNvPr id="18" name="Agrupar 17">
            <a:extLst>
              <a:ext uri="{FF2B5EF4-FFF2-40B4-BE49-F238E27FC236}">
                <a16:creationId xmlns:a16="http://schemas.microsoft.com/office/drawing/2014/main" id="{05C81915-0DBD-311F-8221-DBA8274D7B54}"/>
              </a:ext>
            </a:extLst>
          </p:cNvPr>
          <p:cNvGrpSpPr/>
          <p:nvPr/>
        </p:nvGrpSpPr>
        <p:grpSpPr>
          <a:xfrm>
            <a:off x="47328" y="5517232"/>
            <a:ext cx="12025336" cy="1212870"/>
            <a:chOff x="0" y="5216659"/>
            <a:chExt cx="10708348" cy="1212870"/>
          </a:xfrm>
        </p:grpSpPr>
        <p:sp>
          <p:nvSpPr>
            <p:cNvPr id="5" name="Retângulo 4">
              <a:extLst>
                <a:ext uri="{FF2B5EF4-FFF2-40B4-BE49-F238E27FC236}">
                  <a16:creationId xmlns:a16="http://schemas.microsoft.com/office/drawing/2014/main" id="{010CC7BB-ADA0-9DBC-7473-77FE973EFC0C}"/>
                </a:ext>
              </a:extLst>
            </p:cNvPr>
            <p:cNvSpPr/>
            <p:nvPr/>
          </p:nvSpPr>
          <p:spPr>
            <a:xfrm>
              <a:off x="51819" y="5216659"/>
              <a:ext cx="10656529" cy="1212870"/>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just" fontAlgn="auto">
                <a:spcBef>
                  <a:spcPts val="0"/>
                </a:spcBef>
                <a:spcAft>
                  <a:spcPts val="0"/>
                </a:spcAft>
                <a:defRPr/>
              </a:pPr>
              <a:endParaRPr lang="pt-BR" sz="1200" b="1" kern="0" dirty="0">
                <a:solidFill>
                  <a:schemeClr val="bg2">
                    <a:lumMod val="50000"/>
                  </a:schemeClr>
                </a:solidFill>
                <a:latin typeface="Calibri" panose="020F0502020204030204" pitchFamily="34" charset="0"/>
                <a:cs typeface="Calibri" panose="020F0502020204030204" pitchFamily="34" charset="0"/>
              </a:endParaRPr>
            </a:p>
          </p:txBody>
        </p:sp>
        <p:sp>
          <p:nvSpPr>
            <p:cNvPr id="11" name="CaixaDeTexto 10">
              <a:extLst>
                <a:ext uri="{FF2B5EF4-FFF2-40B4-BE49-F238E27FC236}">
                  <a16:creationId xmlns:a16="http://schemas.microsoft.com/office/drawing/2014/main" id="{28921369-3F7B-9C39-41DF-9F45933BC70C}"/>
                </a:ext>
              </a:extLst>
            </p:cNvPr>
            <p:cNvSpPr txBox="1"/>
            <p:nvPr/>
          </p:nvSpPr>
          <p:spPr>
            <a:xfrm>
              <a:off x="0" y="5291569"/>
              <a:ext cx="10656529" cy="1077218"/>
            </a:xfrm>
            <a:prstGeom prst="rect">
              <a:avLst/>
            </a:prstGeom>
            <a:noFill/>
          </p:spPr>
          <p:txBody>
            <a:bodyPr wrap="square" rtlCol="0">
              <a:spAutoFit/>
            </a:bodyPr>
            <a:lstStyle/>
            <a:p>
              <a:pPr algn="just"/>
              <a:r>
                <a:rPr lang="pt-BR" sz="1200" dirty="0">
                  <a:solidFill>
                    <a:schemeClr val="tx1">
                      <a:lumMod val="75000"/>
                      <a:lumOff val="25000"/>
                    </a:schemeClr>
                  </a:solidFill>
                  <a:latin typeface="Calibri" panose="020F0502020204030204" pitchFamily="34" charset="0"/>
                  <a:cs typeface="Calibri" panose="020F0502020204030204" pitchFamily="34" charset="0"/>
                </a:rPr>
                <a:t>Com relação à comunicação, dentre os beneficiários que souberam responder, </a:t>
              </a:r>
              <a:r>
                <a:rPr lang="pt-BR" sz="1200" b="1" dirty="0">
                  <a:solidFill>
                    <a:schemeClr val="tx1">
                      <a:lumMod val="75000"/>
                      <a:lumOff val="25000"/>
                    </a:schemeClr>
                  </a:solidFill>
                  <a:latin typeface="Calibri" panose="020F0502020204030204" pitchFamily="34" charset="0"/>
                  <a:cs typeface="Calibri" panose="020F0502020204030204" pitchFamily="34" charset="0"/>
                </a:rPr>
                <a:t>29,4%</a:t>
              </a:r>
              <a:r>
                <a:rPr lang="pt-BR" sz="1200" dirty="0">
                  <a:solidFill>
                    <a:schemeClr val="tx1">
                      <a:lumMod val="75000"/>
                      <a:lumOff val="25000"/>
                    </a:schemeClr>
                  </a:solidFill>
                  <a:latin typeface="Calibri" panose="020F0502020204030204" pitchFamily="34" charset="0"/>
                  <a:cs typeface="Calibri" panose="020F0502020204030204" pitchFamily="34" charset="0"/>
                </a:rPr>
                <a:t> disseram que receberam comunicação do plano odontológico, enquanto </a:t>
              </a:r>
              <a:r>
                <a:rPr lang="pt-BR" sz="1200" b="1" dirty="0">
                  <a:solidFill>
                    <a:schemeClr val="tx1">
                      <a:lumMod val="75000"/>
                      <a:lumOff val="25000"/>
                    </a:schemeClr>
                  </a:solidFill>
                  <a:latin typeface="Calibri" panose="020F0502020204030204" pitchFamily="34" charset="0"/>
                  <a:cs typeface="Calibri" panose="020F0502020204030204" pitchFamily="34" charset="0"/>
                </a:rPr>
                <a:t>70,6%</a:t>
              </a:r>
              <a:r>
                <a:rPr lang="pt-BR" sz="1200" dirty="0">
                  <a:solidFill>
                    <a:schemeClr val="tx1">
                      <a:lumMod val="75000"/>
                      <a:lumOff val="25000"/>
                    </a:schemeClr>
                  </a:solidFill>
                  <a:latin typeface="Calibri" panose="020F0502020204030204" pitchFamily="34" charset="0"/>
                  <a:cs typeface="Calibri" panose="020F0502020204030204" pitchFamily="34" charset="0"/>
                </a:rPr>
                <a:t> relatam não ter recebido comunicação, um índice elevado que cabe um </a:t>
              </a:r>
              <a:r>
                <a:rPr lang="pt-BR" sz="1200" b="1" dirty="0">
                  <a:solidFill>
                    <a:schemeClr val="tx1">
                      <a:lumMod val="75000"/>
                      <a:lumOff val="25000"/>
                    </a:schemeClr>
                  </a:solidFill>
                  <a:latin typeface="Calibri" panose="020F0502020204030204" pitchFamily="34" charset="0"/>
                  <a:cs typeface="Calibri" panose="020F0502020204030204" pitchFamily="34" charset="0"/>
                </a:rPr>
                <a:t>ponto de atenção</a:t>
              </a:r>
              <a:r>
                <a:rPr lang="pt-BR" sz="1200" dirty="0">
                  <a:solidFill>
                    <a:schemeClr val="tx1">
                      <a:lumMod val="75000"/>
                      <a:lumOff val="25000"/>
                    </a:schemeClr>
                  </a:solidFill>
                  <a:latin typeface="Calibri" panose="020F0502020204030204" pitchFamily="34" charset="0"/>
                  <a:cs typeface="Calibri" panose="020F0502020204030204" pitchFamily="34" charset="0"/>
                </a:rPr>
                <a:t>.</a:t>
              </a:r>
            </a:p>
            <a:p>
              <a:pPr algn="just"/>
              <a:endParaRPr lang="pt-BR" sz="400" dirty="0">
                <a:solidFill>
                  <a:schemeClr val="tx1">
                    <a:lumMod val="75000"/>
                    <a:lumOff val="25000"/>
                  </a:schemeClr>
                </a:solidFill>
                <a:latin typeface="Calibri" panose="020F0502020204030204" pitchFamily="34" charset="0"/>
                <a:cs typeface="Calibri" panose="020F0502020204030204" pitchFamily="34" charset="0"/>
              </a:endParaRPr>
            </a:p>
            <a:p>
              <a:pPr algn="just"/>
              <a:r>
                <a:rPr lang="pt-BR" sz="1200" kern="0" dirty="0">
                  <a:solidFill>
                    <a:schemeClr val="bg2">
                      <a:lumMod val="50000"/>
                    </a:schemeClr>
                  </a:solidFill>
                  <a:latin typeface="Calibri" panose="020F0502020204030204"/>
                  <a:cs typeface="Times New Roman" panose="02020603050405020304" pitchFamily="18" charset="0"/>
                </a:rPr>
                <a:t>Analisando os perfis, o público </a:t>
              </a:r>
              <a:r>
                <a:rPr lang="pt-BR" sz="1200" b="1" kern="0" dirty="0">
                  <a:solidFill>
                    <a:schemeClr val="bg2">
                      <a:lumMod val="50000"/>
                    </a:schemeClr>
                  </a:solidFill>
                  <a:latin typeface="Calibri" panose="020F0502020204030204"/>
                  <a:cs typeface="Times New Roman" panose="02020603050405020304" pitchFamily="18" charset="0"/>
                </a:rPr>
                <a:t>Masculino</a:t>
              </a:r>
              <a:r>
                <a:rPr lang="pt-BR" sz="1200" kern="0" dirty="0">
                  <a:solidFill>
                    <a:schemeClr val="bg2">
                      <a:lumMod val="50000"/>
                    </a:schemeClr>
                  </a:solidFill>
                  <a:latin typeface="Calibri" panose="020F0502020204030204"/>
                  <a:cs typeface="Times New Roman" panose="02020603050405020304" pitchFamily="18" charset="0"/>
                </a:rPr>
                <a:t> foi quem melhor avaliou com </a:t>
              </a:r>
              <a:r>
                <a:rPr lang="pt-BR" sz="1200" b="1" kern="0" dirty="0">
                  <a:solidFill>
                    <a:schemeClr val="bg2">
                      <a:lumMod val="50000"/>
                    </a:schemeClr>
                  </a:solidFill>
                  <a:latin typeface="Calibri" panose="020F0502020204030204"/>
                  <a:cs typeface="Times New Roman" panose="02020603050405020304" pitchFamily="18" charset="0"/>
                </a:rPr>
                <a:t>34,1% </a:t>
              </a:r>
              <a:r>
                <a:rPr lang="pt-BR" sz="1200" kern="0" dirty="0">
                  <a:solidFill>
                    <a:schemeClr val="bg2">
                      <a:lumMod val="50000"/>
                    </a:schemeClr>
                  </a:solidFill>
                  <a:latin typeface="Calibri" panose="020F0502020204030204"/>
                  <a:cs typeface="Times New Roman" panose="02020603050405020304" pitchFamily="18" charset="0"/>
                </a:rPr>
                <a:t>classificando em patamar de </a:t>
              </a:r>
              <a:r>
                <a:rPr lang="pt-BR" sz="1200" b="1" kern="0" dirty="0">
                  <a:solidFill>
                    <a:schemeClr val="bg2">
                      <a:lumMod val="50000"/>
                    </a:schemeClr>
                  </a:solidFill>
                  <a:latin typeface="Calibri" panose="020F0502020204030204"/>
                  <a:cs typeface="Times New Roman" panose="02020603050405020304" pitchFamily="18" charset="0"/>
                </a:rPr>
                <a:t>Não Conformidade.</a:t>
              </a:r>
              <a:r>
                <a:rPr lang="pt-BR" sz="1200" kern="0" dirty="0">
                  <a:solidFill>
                    <a:schemeClr val="bg2">
                      <a:lumMod val="50000"/>
                    </a:schemeClr>
                  </a:solidFill>
                  <a:latin typeface="Calibri" panose="020F0502020204030204"/>
                  <a:cs typeface="Times New Roman" panose="02020603050405020304" pitchFamily="18" charset="0"/>
                </a:rPr>
                <a:t> </a:t>
              </a:r>
              <a:r>
                <a:rPr lang="pt-BR" sz="1200" dirty="0">
                  <a:solidFill>
                    <a:schemeClr val="tx1">
                      <a:lumMod val="75000"/>
                      <a:lumOff val="25000"/>
                    </a:schemeClr>
                  </a:solidFill>
                  <a:latin typeface="Calibri" panose="020F0502020204030204" pitchFamily="34" charset="0"/>
                  <a:cs typeface="Calibri" panose="020F0502020204030204" pitchFamily="34" charset="0"/>
                </a:rPr>
                <a:t>Por faixa etária</a:t>
              </a:r>
              <a:r>
                <a:rPr lang="pt-BR" sz="1200" b="1" dirty="0">
                  <a:solidFill>
                    <a:schemeClr val="tx1">
                      <a:lumMod val="75000"/>
                      <a:lumOff val="25000"/>
                    </a:schemeClr>
                  </a:solidFill>
                  <a:latin typeface="Calibri" panose="020F0502020204030204" pitchFamily="34" charset="0"/>
                  <a:cs typeface="Calibri" panose="020F0502020204030204" pitchFamily="34" charset="0"/>
                </a:rPr>
                <a:t> </a:t>
              </a:r>
              <a:r>
                <a:rPr lang="pt-BR" sz="1200" dirty="0">
                  <a:solidFill>
                    <a:schemeClr val="tx1">
                      <a:lumMod val="75000"/>
                      <a:lumOff val="25000"/>
                    </a:schemeClr>
                  </a:solidFill>
                  <a:latin typeface="Calibri" panose="020F0502020204030204" pitchFamily="34" charset="0"/>
                  <a:cs typeface="Calibri" panose="020F0502020204030204" pitchFamily="34" charset="0"/>
                </a:rPr>
                <a:t>os respondentes que mais receberam comunicação são os beneficiários </a:t>
              </a:r>
              <a:r>
                <a:rPr lang="pt-BR" sz="1200" b="1" dirty="0">
                  <a:solidFill>
                    <a:schemeClr val="tx1">
                      <a:lumMod val="75000"/>
                      <a:lumOff val="25000"/>
                    </a:schemeClr>
                  </a:solidFill>
                  <a:latin typeface="Calibri" panose="020F0502020204030204" pitchFamily="34" charset="0"/>
                  <a:cs typeface="Calibri" panose="020F0502020204030204" pitchFamily="34" charset="0"/>
                </a:rPr>
                <a:t>De 46 a 55 anos</a:t>
              </a:r>
              <a:r>
                <a:rPr lang="pt-BR" sz="1200" dirty="0">
                  <a:solidFill>
                    <a:schemeClr val="tx1">
                      <a:lumMod val="75000"/>
                      <a:lumOff val="25000"/>
                    </a:schemeClr>
                  </a:solidFill>
                  <a:latin typeface="Calibri" panose="020F0502020204030204" pitchFamily="34" charset="0"/>
                  <a:cs typeface="Calibri" panose="020F0502020204030204" pitchFamily="34" charset="0"/>
                </a:rPr>
                <a:t>, com </a:t>
              </a:r>
              <a:r>
                <a:rPr lang="pt-BR" sz="1200" b="1" dirty="0">
                  <a:solidFill>
                    <a:schemeClr val="tx1">
                      <a:lumMod val="75000"/>
                      <a:lumOff val="25000"/>
                    </a:schemeClr>
                  </a:solidFill>
                  <a:latin typeface="Calibri" panose="020F0502020204030204" pitchFamily="34" charset="0"/>
                  <a:cs typeface="Calibri" panose="020F0502020204030204" pitchFamily="34" charset="0"/>
                </a:rPr>
                <a:t>33,9% </a:t>
              </a:r>
              <a:r>
                <a:rPr lang="pt-BR" sz="1200" dirty="0">
                  <a:solidFill>
                    <a:schemeClr val="tx1">
                      <a:lumMod val="75000"/>
                      <a:lumOff val="25000"/>
                    </a:schemeClr>
                  </a:solidFill>
                  <a:latin typeface="Calibri" panose="020F0502020204030204" pitchFamily="34" charset="0"/>
                  <a:cs typeface="Calibri" panose="020F0502020204030204" pitchFamily="34" charset="0"/>
                </a:rPr>
                <a:t>para a menção positiva. O público com menor frequência de contato são beneficiários </a:t>
              </a:r>
              <a:r>
                <a:rPr lang="pt-BR" sz="1200" b="1" dirty="0">
                  <a:solidFill>
                    <a:schemeClr val="tx1">
                      <a:lumMod val="75000"/>
                      <a:lumOff val="25000"/>
                    </a:schemeClr>
                  </a:solidFill>
                  <a:latin typeface="Calibri" panose="020F0502020204030204" pitchFamily="34" charset="0"/>
                  <a:cs typeface="Calibri" panose="020F0502020204030204" pitchFamily="34" charset="0"/>
                </a:rPr>
                <a:t>De 36 a 45 anos</a:t>
              </a:r>
              <a:r>
                <a:rPr lang="pt-BR" sz="1200" dirty="0">
                  <a:solidFill>
                    <a:schemeClr val="tx1">
                      <a:lumMod val="75000"/>
                      <a:lumOff val="25000"/>
                    </a:schemeClr>
                  </a:solidFill>
                  <a:latin typeface="Calibri" panose="020F0502020204030204" pitchFamily="34" charset="0"/>
                  <a:cs typeface="Calibri" panose="020F0502020204030204" pitchFamily="34" charset="0"/>
                </a:rPr>
                <a:t>, dos respondentes </a:t>
              </a:r>
              <a:r>
                <a:rPr lang="pt-BR" sz="1200" b="1" dirty="0">
                  <a:solidFill>
                    <a:schemeClr val="tx1">
                      <a:lumMod val="75000"/>
                      <a:lumOff val="25000"/>
                    </a:schemeClr>
                  </a:solidFill>
                  <a:latin typeface="Calibri" panose="020F0502020204030204" pitchFamily="34" charset="0"/>
                  <a:cs typeface="Calibri" panose="020F0502020204030204" pitchFamily="34" charset="0"/>
                </a:rPr>
                <a:t>81,3% </a:t>
              </a:r>
              <a:r>
                <a:rPr lang="pt-BR" sz="1200" dirty="0">
                  <a:solidFill>
                    <a:schemeClr val="tx1">
                      <a:lumMod val="75000"/>
                      <a:lumOff val="25000"/>
                    </a:schemeClr>
                  </a:solidFill>
                  <a:latin typeface="Calibri" panose="020F0502020204030204" pitchFamily="34" charset="0"/>
                  <a:cs typeface="Calibri" panose="020F0502020204030204" pitchFamily="34" charset="0"/>
                </a:rPr>
                <a:t>não receberam algum tipo de comunicação do plano nos últimos 12 meses.</a:t>
              </a:r>
              <a:endParaRPr lang="pt-BR" sz="1200" b="1" dirty="0">
                <a:solidFill>
                  <a:schemeClr val="tx1">
                    <a:lumMod val="75000"/>
                    <a:lumOff val="25000"/>
                  </a:schemeClr>
                </a:solidFill>
                <a:latin typeface="Calibri" panose="020F0502020204030204" pitchFamily="34" charset="0"/>
                <a:cs typeface="Calibri" panose="020F0502020204030204" pitchFamily="34" charset="0"/>
              </a:endParaRPr>
            </a:p>
          </p:txBody>
        </p:sp>
      </p:grpSp>
      <p:pic>
        <p:nvPicPr>
          <p:cNvPr id="9" name="Gráfico 8" descr="Fala com preenchimento sólido">
            <a:extLst>
              <a:ext uri="{FF2B5EF4-FFF2-40B4-BE49-F238E27FC236}">
                <a16:creationId xmlns:a16="http://schemas.microsoft.com/office/drawing/2014/main" id="{A06A105A-B94E-76A1-E3BD-972818202A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92211" y="5056796"/>
            <a:ext cx="638645" cy="638645"/>
          </a:xfrm>
          <a:prstGeom prst="rect">
            <a:avLst/>
          </a:prstGeom>
        </p:spPr>
      </p:pic>
      <p:graphicFrame>
        <p:nvGraphicFramePr>
          <p:cNvPr id="2" name="Tabela 1">
            <a:extLst>
              <a:ext uri="{FF2B5EF4-FFF2-40B4-BE49-F238E27FC236}">
                <a16:creationId xmlns:a16="http://schemas.microsoft.com/office/drawing/2014/main" id="{83E17F83-0454-9508-E28B-872C9E062C2E}"/>
              </a:ext>
            </a:extLst>
          </p:cNvPr>
          <p:cNvGraphicFramePr>
            <a:graphicFrameLocks noGrp="1"/>
          </p:cNvGraphicFramePr>
          <p:nvPr>
            <p:extLst>
              <p:ext uri="{D42A27DB-BD31-4B8C-83A1-F6EECF244321}">
                <p14:modId xmlns:p14="http://schemas.microsoft.com/office/powerpoint/2010/main" val="171743456"/>
              </p:ext>
            </p:extLst>
          </p:nvPr>
        </p:nvGraphicFramePr>
        <p:xfrm>
          <a:off x="47328" y="3957010"/>
          <a:ext cx="2160000" cy="624118"/>
        </p:xfrm>
        <a:graphic>
          <a:graphicData uri="http://schemas.openxmlformats.org/drawingml/2006/table">
            <a:tbl>
              <a:tblPr/>
              <a:tblGrid>
                <a:gridCol w="720000">
                  <a:extLst>
                    <a:ext uri="{9D8B030D-6E8A-4147-A177-3AD203B41FA5}">
                      <a16:colId xmlns:a16="http://schemas.microsoft.com/office/drawing/2014/main" val="2165280647"/>
                    </a:ext>
                  </a:extLst>
                </a:gridCol>
                <a:gridCol w="720000">
                  <a:extLst>
                    <a:ext uri="{9D8B030D-6E8A-4147-A177-3AD203B41FA5}">
                      <a16:colId xmlns:a16="http://schemas.microsoft.com/office/drawing/2014/main" val="3298146854"/>
                    </a:ext>
                  </a:extLst>
                </a:gridCol>
                <a:gridCol w="720000">
                  <a:extLst>
                    <a:ext uri="{9D8B030D-6E8A-4147-A177-3AD203B41FA5}">
                      <a16:colId xmlns:a16="http://schemas.microsoft.com/office/drawing/2014/main" val="2970168599"/>
                    </a:ext>
                  </a:extLst>
                </a:gridCol>
              </a:tblGrid>
              <a:tr h="180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Sim</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sei</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7866756"/>
                  </a:ext>
                </a:extLst>
              </a:tr>
              <a:tr h="222059">
                <a:tc>
                  <a:txBody>
                    <a:bodyPr/>
                    <a:lstStyle/>
                    <a:p>
                      <a:pPr algn="ctr" rtl="0" fontAlgn="ctr">
                        <a:buNone/>
                      </a:pPr>
                      <a:r>
                        <a:rPr lang="pt-BR" sz="1000" b="0" i="0" u="none" strike="noStrike" dirty="0">
                          <a:solidFill>
                            <a:srgbClr val="404040"/>
                          </a:solidFill>
                          <a:effectLst/>
                          <a:latin typeface="Calibri" panose="020F0502020204030204" pitchFamily="34" charset="0"/>
                        </a:rPr>
                        <a:t>24,0</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57,8</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dirty="0">
                          <a:solidFill>
                            <a:srgbClr val="404040"/>
                          </a:solidFill>
                          <a:effectLst/>
                          <a:latin typeface="Calibri" panose="020F0502020204030204" pitchFamily="34" charset="0"/>
                        </a:rPr>
                        <a:t>18,2</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29678748"/>
                  </a:ext>
                </a:extLst>
              </a:tr>
              <a:tr h="222059">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pt-BR" sz="800" b="1" i="0" u="none" strike="noStrike" dirty="0">
                          <a:solidFill>
                            <a:schemeClr val="bg1">
                              <a:lumMod val="65000"/>
                            </a:schemeClr>
                          </a:solidFill>
                          <a:effectLst/>
                          <a:latin typeface="Calibri" panose="020F0502020204030204" pitchFamily="34" charset="0"/>
                        </a:rPr>
                        <a:t>FREQUÊNCIA</a:t>
                      </a:r>
                      <a:endParaRPr lang="pt-BR" sz="1000" b="1" i="0" u="none" strike="noStrike" dirty="0">
                        <a:solidFill>
                          <a:schemeClr val="bg1">
                            <a:lumMod val="65000"/>
                          </a:schemeClr>
                        </a:solidFill>
                        <a:effectLst/>
                        <a:latin typeface="Calibri" panose="020F050202020403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50" b="0" i="0" u="none" strike="noStrike" dirty="0">
                        <a:solidFill>
                          <a:schemeClr val="tx1">
                            <a:lumMod val="75000"/>
                            <a:lumOff val="25000"/>
                          </a:schemeClr>
                        </a:solidFill>
                        <a:effectLst/>
                        <a:latin typeface="Calibri" panose="020F050202020403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50" b="0" i="0" u="none" strike="noStrike" dirty="0">
                        <a:solidFill>
                          <a:schemeClr val="tx1">
                            <a:lumMod val="75000"/>
                            <a:lumOff val="25000"/>
                          </a:schemeClr>
                        </a:solidFill>
                        <a:effectLst/>
                        <a:latin typeface="Calibri" panose="020F050202020403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7976014"/>
                  </a:ext>
                </a:extLst>
              </a:tr>
            </a:tbl>
          </a:graphicData>
        </a:graphic>
      </p:graphicFrame>
      <p:graphicFrame>
        <p:nvGraphicFramePr>
          <p:cNvPr id="3" name="Tabela 2">
            <a:extLst>
              <a:ext uri="{FF2B5EF4-FFF2-40B4-BE49-F238E27FC236}">
                <a16:creationId xmlns:a16="http://schemas.microsoft.com/office/drawing/2014/main" id="{0554C37C-A163-A238-8A68-2354263FBDCE}"/>
              </a:ext>
            </a:extLst>
          </p:cNvPr>
          <p:cNvGraphicFramePr>
            <a:graphicFrameLocks noGrp="1"/>
          </p:cNvGraphicFramePr>
          <p:nvPr>
            <p:extLst>
              <p:ext uri="{D42A27DB-BD31-4B8C-83A1-F6EECF244321}">
                <p14:modId xmlns:p14="http://schemas.microsoft.com/office/powerpoint/2010/main" val="474158158"/>
              </p:ext>
            </p:extLst>
          </p:nvPr>
        </p:nvGraphicFramePr>
        <p:xfrm>
          <a:off x="6960841" y="1916832"/>
          <a:ext cx="5104722" cy="2900400"/>
        </p:xfrm>
        <a:graphic>
          <a:graphicData uri="http://schemas.openxmlformats.org/drawingml/2006/table">
            <a:tbl>
              <a:tblPr/>
              <a:tblGrid>
                <a:gridCol w="1701574">
                  <a:extLst>
                    <a:ext uri="{9D8B030D-6E8A-4147-A177-3AD203B41FA5}">
                      <a16:colId xmlns:a16="http://schemas.microsoft.com/office/drawing/2014/main" val="4043476719"/>
                    </a:ext>
                  </a:extLst>
                </a:gridCol>
                <a:gridCol w="1701574">
                  <a:extLst>
                    <a:ext uri="{9D8B030D-6E8A-4147-A177-3AD203B41FA5}">
                      <a16:colId xmlns:a16="http://schemas.microsoft.com/office/drawing/2014/main" val="887322865"/>
                    </a:ext>
                  </a:extLst>
                </a:gridCol>
                <a:gridCol w="1701574">
                  <a:extLst>
                    <a:ext uri="{9D8B030D-6E8A-4147-A177-3AD203B41FA5}">
                      <a16:colId xmlns:a16="http://schemas.microsoft.com/office/drawing/2014/main" val="4252080179"/>
                    </a:ext>
                  </a:extLst>
                </a:gridCol>
              </a:tblGrid>
              <a:tr h="432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tx1">
                              <a:lumMod val="75000"/>
                              <a:lumOff val="25000"/>
                            </a:schemeClr>
                          </a:solidFill>
                          <a:effectLst/>
                          <a:latin typeface="Calibri" panose="020F0502020204030204" pitchFamily="34" charset="0"/>
                        </a:rPr>
                        <a:t>GÊNERO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tx1">
                              <a:lumMod val="75000"/>
                              <a:lumOff val="25000"/>
                            </a:schemeClr>
                          </a:solidFill>
                          <a:effectLst/>
                          <a:latin typeface="Calibri" panose="020F0502020204030204" pitchFamily="34" charset="0"/>
                        </a:rPr>
                        <a:t>Não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1"/>
                          </a:solidFill>
                          <a:effectLst/>
                          <a:latin typeface="Calibri" panose="020F0502020204030204" pitchFamily="34" charset="0"/>
                        </a:rPr>
                        <a:t>Sim</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4546A">
                        <a:lumMod val="60000"/>
                        <a:lumOff val="40000"/>
                      </a:srgbClr>
                    </a:solidFill>
                  </a:tcPr>
                </a:tc>
                <a:extLst>
                  <a:ext uri="{0D108BD9-81ED-4DB2-BD59-A6C34878D82A}">
                    <a16:rowId xmlns:a16="http://schemas.microsoft.com/office/drawing/2014/main" val="1761320232"/>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tx1">
                              <a:lumMod val="75000"/>
                              <a:lumOff val="25000"/>
                            </a:schemeClr>
                          </a:solidFill>
                          <a:effectLst/>
                          <a:latin typeface="Calibri" panose="020F0502020204030204" pitchFamily="34" charset="0"/>
                        </a:rPr>
                        <a:t>Feminino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75,8</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24,2</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180039910"/>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tx1">
                              <a:lumMod val="75000"/>
                              <a:lumOff val="25000"/>
                            </a:schemeClr>
                          </a:solidFill>
                          <a:effectLst/>
                          <a:latin typeface="Calibri" panose="020F0502020204030204" pitchFamily="34" charset="0"/>
                        </a:rPr>
                        <a:t>Masculino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65,9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34,1</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976443621"/>
                  </a:ext>
                </a:extLst>
              </a:tr>
              <a:tr h="36000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ctr"/>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ctr"/>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770574"/>
                  </a:ext>
                </a:extLst>
              </a:tr>
              <a:tr h="432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tx1">
                              <a:lumMod val="75000"/>
                              <a:lumOff val="25000"/>
                            </a:schemeClr>
                          </a:solidFill>
                          <a:effectLst/>
                          <a:latin typeface="Calibri" panose="020F0502020204030204" pitchFamily="34" charset="0"/>
                        </a:rPr>
                        <a:t>Faixa etária</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tx1">
                              <a:lumMod val="75000"/>
                              <a:lumOff val="25000"/>
                            </a:schemeClr>
                          </a:solidFill>
                          <a:effectLst/>
                          <a:latin typeface="Calibri" panose="020F0502020204030204" pitchFamily="34" charset="0"/>
                        </a:rPr>
                        <a:t>Não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1"/>
                          </a:solidFill>
                          <a:effectLst/>
                          <a:latin typeface="Calibri" panose="020F0502020204030204" pitchFamily="34" charset="0"/>
                        </a:rPr>
                        <a:t>Sim</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4546A">
                        <a:lumMod val="60000"/>
                        <a:lumOff val="40000"/>
                      </a:srgbClr>
                    </a:solidFill>
                  </a:tcPr>
                </a:tc>
                <a:extLst>
                  <a:ext uri="{0D108BD9-81ED-4DB2-BD59-A6C34878D82A}">
                    <a16:rowId xmlns:a16="http://schemas.microsoft.com/office/drawing/2014/main" val="2814735720"/>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404040"/>
                          </a:solidFill>
                          <a:effectLst/>
                          <a:latin typeface="Calibri" panose="020F0502020204030204" pitchFamily="34" charset="0"/>
                        </a:rPr>
                        <a:t>De 18 a 25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68,6</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31,4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428085382"/>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rgbClr val="404040"/>
                          </a:solidFill>
                          <a:effectLst/>
                          <a:latin typeface="Calibri" panose="020F0502020204030204" pitchFamily="34" charset="0"/>
                        </a:rPr>
                        <a:t>De 26 a 35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76,3</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23,7</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941129766"/>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rgbClr val="404040"/>
                          </a:solidFill>
                          <a:effectLst/>
                          <a:latin typeface="Calibri" panose="020F0502020204030204" pitchFamily="34" charset="0"/>
                        </a:rPr>
                        <a:t>De 36 a 45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81,3</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18,8</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63840701"/>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404040"/>
                          </a:solidFill>
                          <a:effectLst/>
                          <a:latin typeface="Calibri" panose="020F0502020204030204" pitchFamily="34" charset="0"/>
                        </a:rPr>
                        <a:t>De 46 a 55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66,1</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33,9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485503933"/>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rgbClr val="404040"/>
                          </a:solidFill>
                          <a:effectLst/>
                          <a:latin typeface="Calibri" panose="020F0502020204030204" pitchFamily="34" charset="0"/>
                        </a:rPr>
                        <a:t>De 56 a 65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66,7</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33,3</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429353387"/>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404040"/>
                          </a:solidFill>
                          <a:effectLst/>
                          <a:latin typeface="Calibri" panose="020F0502020204030204" pitchFamily="34" charset="0"/>
                        </a:rPr>
                        <a:t>Mais de 65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70,8</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29,2</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524565186"/>
                  </a:ext>
                </a:extLst>
              </a:tr>
            </a:tbl>
          </a:graphicData>
        </a:graphic>
      </p:graphicFrame>
      <p:sp>
        <p:nvSpPr>
          <p:cNvPr id="4" name="Retângulo 3">
            <a:extLst>
              <a:ext uri="{FF2B5EF4-FFF2-40B4-BE49-F238E27FC236}">
                <a16:creationId xmlns:a16="http://schemas.microsoft.com/office/drawing/2014/main" id="{7163858A-B023-8245-CAAD-6BCBCDD50B41}"/>
              </a:ext>
            </a:extLst>
          </p:cNvPr>
          <p:cNvSpPr/>
          <p:nvPr/>
        </p:nvSpPr>
        <p:spPr>
          <a:xfrm>
            <a:off x="8650720" y="3992355"/>
            <a:ext cx="1724963" cy="203757"/>
          </a:xfrm>
          <a:prstGeom prst="rect">
            <a:avLst/>
          </a:prstGeom>
          <a:noFill/>
          <a:ln w="19050" cap="rnd" cmpd="sng" algn="ctr">
            <a:solidFill>
              <a:srgbClr val="FF7C80"/>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12" name="Retângulo 11">
            <a:extLst>
              <a:ext uri="{FF2B5EF4-FFF2-40B4-BE49-F238E27FC236}">
                <a16:creationId xmlns:a16="http://schemas.microsoft.com/office/drawing/2014/main" id="{A3998972-B211-C023-853F-A4EA608C50C9}"/>
              </a:ext>
            </a:extLst>
          </p:cNvPr>
          <p:cNvSpPr/>
          <p:nvPr/>
        </p:nvSpPr>
        <p:spPr>
          <a:xfrm>
            <a:off x="10329328" y="4196112"/>
            <a:ext cx="1724963" cy="203757"/>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graphicFrame>
        <p:nvGraphicFramePr>
          <p:cNvPr id="8" name="Gráfico 7">
            <a:extLst>
              <a:ext uri="{FF2B5EF4-FFF2-40B4-BE49-F238E27FC236}">
                <a16:creationId xmlns:a16="http://schemas.microsoft.com/office/drawing/2014/main" id="{F907AD9E-048B-494D-8E92-760ECD0FA8D5}"/>
              </a:ext>
            </a:extLst>
          </p:cNvPr>
          <p:cNvGraphicFramePr>
            <a:graphicFrameLocks/>
          </p:cNvGraphicFramePr>
          <p:nvPr>
            <p:extLst>
              <p:ext uri="{D42A27DB-BD31-4B8C-83A1-F6EECF244321}">
                <p14:modId xmlns:p14="http://schemas.microsoft.com/office/powerpoint/2010/main" val="307736024"/>
              </p:ext>
            </p:extLst>
          </p:nvPr>
        </p:nvGraphicFramePr>
        <p:xfrm>
          <a:off x="-10405" y="1700241"/>
          <a:ext cx="3771900" cy="2246199"/>
        </p:xfrm>
        <a:graphic>
          <a:graphicData uri="http://schemas.openxmlformats.org/drawingml/2006/chart">
            <c:chart xmlns:c="http://schemas.openxmlformats.org/drawingml/2006/chart" xmlns:r="http://schemas.openxmlformats.org/officeDocument/2006/relationships" r:id="rId4"/>
          </a:graphicData>
        </a:graphic>
      </p:graphicFrame>
      <p:sp>
        <p:nvSpPr>
          <p:cNvPr id="14" name="Retângulo 13">
            <a:extLst>
              <a:ext uri="{FF2B5EF4-FFF2-40B4-BE49-F238E27FC236}">
                <a16:creationId xmlns:a16="http://schemas.microsoft.com/office/drawing/2014/main" id="{09CFD106-EB51-16BA-0D89-1221A877DB63}"/>
              </a:ext>
            </a:extLst>
          </p:cNvPr>
          <p:cNvSpPr/>
          <p:nvPr/>
        </p:nvSpPr>
        <p:spPr>
          <a:xfrm>
            <a:off x="10329328" y="2542242"/>
            <a:ext cx="1724963" cy="203757"/>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Tree>
    <p:extLst>
      <p:ext uri="{BB962C8B-B14F-4D97-AF65-F5344CB8AC3E}">
        <p14:creationId xmlns:p14="http://schemas.microsoft.com/office/powerpoint/2010/main" val="1337587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224C38-9713-0EB8-AF16-53653D86F04D}"/>
              </a:ext>
            </a:extLst>
          </p:cNvPr>
          <p:cNvSpPr txBox="1"/>
          <p:nvPr/>
        </p:nvSpPr>
        <p:spPr>
          <a:xfrm>
            <a:off x="0" y="908721"/>
            <a:ext cx="12192000" cy="532629"/>
          </a:xfrm>
          <a:prstGeom prst="rect">
            <a:avLst/>
          </a:prstGeom>
          <a:noFill/>
          <a:effectLst/>
        </p:spPr>
        <p:txBody>
          <a:bodyPr wrap="square" lIns="100760" tIns="50379" rIns="100760" bIns="50379" rtlCol="0">
            <a:spAutoFit/>
          </a:bodyPr>
          <a:lstStyle/>
          <a:p>
            <a:pPr algn="just"/>
            <a:r>
              <a:rPr lang="pt-BR" sz="1400" b="1" dirty="0">
                <a:solidFill>
                  <a:schemeClr val="bg2">
                    <a:lumMod val="50000"/>
                  </a:schemeClr>
                </a:solidFill>
                <a:latin typeface="Calibri" panose="020F0502020204030204" pitchFamily="34" charset="0"/>
                <a:cs typeface="Calibri" panose="020F0502020204030204" pitchFamily="34" charset="0"/>
              </a:rPr>
              <a:t>4 - Nos últimos 12 meses, como o (a) Sr.(a) avalia toda a atenção em saúde recebida de seu plano odontológico (por exemplo: laboratórios, clínicas, dentistas e outros)?</a:t>
            </a:r>
          </a:p>
        </p:txBody>
      </p:sp>
      <p:graphicFrame>
        <p:nvGraphicFramePr>
          <p:cNvPr id="8" name="Tabela 7">
            <a:extLst>
              <a:ext uri="{FF2B5EF4-FFF2-40B4-BE49-F238E27FC236}">
                <a16:creationId xmlns:a16="http://schemas.microsoft.com/office/drawing/2014/main" id="{F87616B3-D2B9-FE52-60A4-9E395C0D2955}"/>
              </a:ext>
            </a:extLst>
          </p:cNvPr>
          <p:cNvGraphicFramePr>
            <a:graphicFrameLocks noGrp="1"/>
          </p:cNvGraphicFramePr>
          <p:nvPr>
            <p:extLst>
              <p:ext uri="{D42A27DB-BD31-4B8C-83A1-F6EECF244321}">
                <p14:modId xmlns:p14="http://schemas.microsoft.com/office/powerpoint/2010/main" val="2796342091"/>
              </p:ext>
            </p:extLst>
          </p:nvPr>
        </p:nvGraphicFramePr>
        <p:xfrm>
          <a:off x="9224198" y="1525778"/>
          <a:ext cx="2848466" cy="1831214"/>
        </p:xfrm>
        <a:graphic>
          <a:graphicData uri="http://schemas.openxmlformats.org/drawingml/2006/table">
            <a:tbl>
              <a:tblPr/>
              <a:tblGrid>
                <a:gridCol w="1424233">
                  <a:extLst>
                    <a:ext uri="{9D8B030D-6E8A-4147-A177-3AD203B41FA5}">
                      <a16:colId xmlns:a16="http://schemas.microsoft.com/office/drawing/2014/main" val="3399568873"/>
                    </a:ext>
                  </a:extLst>
                </a:gridCol>
                <a:gridCol w="1424233">
                  <a:extLst>
                    <a:ext uri="{9D8B030D-6E8A-4147-A177-3AD203B41FA5}">
                      <a16:colId xmlns:a16="http://schemas.microsoft.com/office/drawing/2014/main" val="1949039527"/>
                    </a:ext>
                  </a:extLst>
                </a:gridCol>
              </a:tblGrid>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Faixa Etária</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T2B</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559505740"/>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rgbClr val="404040"/>
                          </a:solidFill>
                          <a:effectLst/>
                          <a:latin typeface="Calibri" panose="020F0502020204030204" pitchFamily="34" charset="0"/>
                        </a:rPr>
                        <a:t>De 18 a 25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87,1</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598173083"/>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rgbClr val="404040"/>
                          </a:solidFill>
                          <a:effectLst/>
                          <a:latin typeface="Calibri" panose="020F0502020204030204" pitchFamily="34" charset="0"/>
                        </a:rPr>
                        <a:t>De 26 a 35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82,1</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3606086560"/>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rgbClr val="404040"/>
                          </a:solidFill>
                          <a:effectLst/>
                          <a:latin typeface="Calibri" panose="020F0502020204030204" pitchFamily="34" charset="0"/>
                        </a:rPr>
                        <a:t>De 36 a 45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77,6</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3512628842"/>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rgbClr val="404040"/>
                          </a:solidFill>
                          <a:effectLst/>
                          <a:latin typeface="Calibri" panose="020F0502020204030204" pitchFamily="34" charset="0"/>
                        </a:rPr>
                        <a:t>De 46 a 55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84,8</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431269831"/>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rgbClr val="404040"/>
                          </a:solidFill>
                          <a:effectLst/>
                          <a:latin typeface="Calibri" panose="020F0502020204030204" pitchFamily="34" charset="0"/>
                        </a:rPr>
                        <a:t>De 56 a 65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88,5</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3104673009"/>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rgbClr val="404040"/>
                          </a:solidFill>
                          <a:effectLst/>
                          <a:latin typeface="Calibri" panose="020F0502020204030204" pitchFamily="34" charset="0"/>
                        </a:rPr>
                        <a:t>Mais de 65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89,7</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3755464123"/>
                  </a:ext>
                </a:extLst>
              </a:tr>
            </a:tbl>
          </a:graphicData>
        </a:graphic>
      </p:graphicFrame>
      <p:sp>
        <p:nvSpPr>
          <p:cNvPr id="10" name="Seta para a Direita 134">
            <a:extLst>
              <a:ext uri="{FF2B5EF4-FFF2-40B4-BE49-F238E27FC236}">
                <a16:creationId xmlns:a16="http://schemas.microsoft.com/office/drawing/2014/main" id="{A433F682-661A-198E-8D9F-50839D9F3C93}"/>
              </a:ext>
            </a:extLst>
          </p:cNvPr>
          <p:cNvSpPr/>
          <p:nvPr/>
        </p:nvSpPr>
        <p:spPr>
          <a:xfrm>
            <a:off x="540050" y="1564452"/>
            <a:ext cx="1737764" cy="937664"/>
          </a:xfrm>
          <a:prstGeom prst="rightArrow">
            <a:avLst/>
          </a:prstGeom>
          <a:solidFill>
            <a:sysClr val="window" lastClr="FFFFFF">
              <a:lumMod val="95000"/>
            </a:sysClr>
          </a:solidFill>
          <a:ln w="28575" cap="flat" cmpd="sng" algn="ctr">
            <a:noFill/>
            <a:prstDash val="solid"/>
            <a:miter lim="800000"/>
          </a:ln>
          <a:effectLst/>
        </p:spPr>
        <p:txBody>
          <a:bodyPr rtlCol="0" anchor="ctr"/>
          <a:lstStyle/>
          <a:p>
            <a:pPr algn="ctr" fontAlgn="auto">
              <a:spcBef>
                <a:spcPts val="0"/>
              </a:spcBef>
              <a:spcAft>
                <a:spcPts val="0"/>
              </a:spcAft>
              <a:defRPr/>
            </a:pPr>
            <a:r>
              <a:rPr lang="pt-BR" sz="1200" b="1" kern="0" spc="300" dirty="0">
                <a:solidFill>
                  <a:schemeClr val="bg2">
                    <a:lumMod val="50000"/>
                  </a:schemeClr>
                </a:solidFill>
                <a:latin typeface="Calibri" panose="020F0502020204030204"/>
                <a:cs typeface="+mn-cs"/>
              </a:rPr>
              <a:t>Percepção</a:t>
            </a:r>
          </a:p>
        </p:txBody>
      </p:sp>
      <p:graphicFrame>
        <p:nvGraphicFramePr>
          <p:cNvPr id="25" name="Tabela 24">
            <a:extLst>
              <a:ext uri="{FF2B5EF4-FFF2-40B4-BE49-F238E27FC236}">
                <a16:creationId xmlns:a16="http://schemas.microsoft.com/office/drawing/2014/main" id="{277E68C3-7E3D-4516-FA0A-FC5A85860BCC}"/>
              </a:ext>
            </a:extLst>
          </p:cNvPr>
          <p:cNvGraphicFramePr>
            <a:graphicFrameLocks noGrp="1"/>
          </p:cNvGraphicFramePr>
          <p:nvPr>
            <p:extLst>
              <p:ext uri="{D42A27DB-BD31-4B8C-83A1-F6EECF244321}">
                <p14:modId xmlns:p14="http://schemas.microsoft.com/office/powerpoint/2010/main" val="1811637833"/>
              </p:ext>
            </p:extLst>
          </p:nvPr>
        </p:nvGraphicFramePr>
        <p:xfrm>
          <a:off x="75273" y="5100073"/>
          <a:ext cx="5832649" cy="847725"/>
        </p:xfrm>
        <a:graphic>
          <a:graphicData uri="http://schemas.openxmlformats.org/drawingml/2006/table">
            <a:tbl>
              <a:tblPr/>
              <a:tblGrid>
                <a:gridCol w="5832649">
                  <a:extLst>
                    <a:ext uri="{9D8B030D-6E8A-4147-A177-3AD203B41FA5}">
                      <a16:colId xmlns:a16="http://schemas.microsoft.com/office/drawing/2014/main" val="162966755"/>
                    </a:ext>
                  </a:extLst>
                </a:gridCol>
              </a:tblGrid>
              <a:tr h="1905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t"/>
                      <a:r>
                        <a:rPr lang="pt-BR" sz="1000" b="0" i="0" u="none" strike="noStrike" dirty="0">
                          <a:solidFill>
                            <a:srgbClr val="404040"/>
                          </a:solidFill>
                          <a:effectLst/>
                          <a:latin typeface="Calibri" panose="020F0502020204030204" pitchFamily="34" charset="0"/>
                        </a:rPr>
                        <a:t>Base: </a:t>
                      </a:r>
                      <a:r>
                        <a:rPr lang="pt-BR" sz="1000" b="1" i="0" u="none" strike="noStrike" dirty="0">
                          <a:solidFill>
                            <a:srgbClr val="404040"/>
                          </a:solidFill>
                          <a:effectLst/>
                          <a:latin typeface="Calibri" panose="020F0502020204030204" pitchFamily="34" charset="0"/>
                        </a:rPr>
                        <a:t>640</a:t>
                      </a:r>
                      <a:r>
                        <a:rPr lang="pt-BR" sz="1000" b="0" i="0" u="none" strike="noStrike" dirty="0">
                          <a:solidFill>
                            <a:srgbClr val="404040"/>
                          </a:solidFill>
                          <a:effectLst/>
                          <a:latin typeface="Calibri" panose="020F0502020204030204" pitchFamily="34" charset="0"/>
                        </a:rPr>
                        <a:t> | Margem de Erro: </a:t>
                      </a:r>
                      <a:r>
                        <a:rPr lang="pt-BR" sz="1000" b="1" i="0" u="none" strike="noStrike" dirty="0">
                          <a:solidFill>
                            <a:srgbClr val="404040"/>
                          </a:solidFill>
                          <a:effectLst/>
                          <a:latin typeface="Calibri" panose="020F0502020204030204" pitchFamily="34" charset="0"/>
                        </a:rPr>
                        <a:t>3,87.</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37591367"/>
                  </a:ext>
                </a:extLst>
              </a:tr>
              <a:tr h="1905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t"/>
                      <a:r>
                        <a:rPr lang="pt-BR" sz="1000" b="0" i="0" u="none" strike="noStrike" dirty="0">
                          <a:solidFill>
                            <a:srgbClr val="404040"/>
                          </a:solidFill>
                          <a:effectLst/>
                          <a:latin typeface="Calibri" panose="020F0502020204030204" pitchFamily="34" charset="0"/>
                        </a:rPr>
                        <a:t>Não recebi = Nos últimos 12 meses não recebi atenção em saúde: </a:t>
                      </a:r>
                      <a:r>
                        <a:rPr lang="pt-BR" sz="1000" b="1" i="0" u="none" strike="noStrike" dirty="0">
                          <a:solidFill>
                            <a:srgbClr val="404040"/>
                          </a:solidFill>
                          <a:effectLst/>
                          <a:latin typeface="Calibri" panose="020F0502020204030204" pitchFamily="34" charset="0"/>
                        </a:rPr>
                        <a:t>54 entrevistados </a:t>
                      </a:r>
                      <a:r>
                        <a:rPr lang="pt-BR" sz="1000" b="0" i="0" u="none" strike="noStrike" dirty="0">
                          <a:solidFill>
                            <a:srgbClr val="404040"/>
                          </a:solidFill>
                          <a:effectLst/>
                          <a:latin typeface="Calibri" panose="020F0502020204030204" pitchFamily="34" charset="0"/>
                        </a:rPr>
                        <a:t>(não considerado para cálculo dos resultados).</a:t>
                      </a:r>
                    </a:p>
                    <a:p>
                      <a:pPr algn="l" fontAlgn="t"/>
                      <a:r>
                        <a:rPr lang="pt-BR" sz="1000" b="0" i="0" u="none" strike="noStrike" dirty="0">
                          <a:solidFill>
                            <a:srgbClr val="404040"/>
                          </a:solidFill>
                          <a:effectLst/>
                          <a:latin typeface="Calibri" panose="020F0502020204030204" pitchFamily="34" charset="0"/>
                        </a:rPr>
                        <a:t>Não sei = Não sei/Não me lembro: </a:t>
                      </a:r>
                      <a:r>
                        <a:rPr lang="pt-BR" sz="1000" b="1" i="0" u="none" strike="noStrike" dirty="0">
                          <a:solidFill>
                            <a:srgbClr val="404040"/>
                          </a:solidFill>
                          <a:effectLst/>
                          <a:latin typeface="Calibri" panose="020F0502020204030204" pitchFamily="34" charset="0"/>
                        </a:rPr>
                        <a:t>22 entrevistados </a:t>
                      </a:r>
                      <a:r>
                        <a:rPr lang="pt-BR" sz="1000" b="0" i="0" u="none" strike="noStrike" dirty="0">
                          <a:solidFill>
                            <a:srgbClr val="404040"/>
                          </a:solidFill>
                          <a:effectLst/>
                          <a:latin typeface="Calibri" panose="020F0502020204030204" pitchFamily="34" charset="0"/>
                        </a:rPr>
                        <a:t>(não considerados para cálculo dos indicadores).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09790492"/>
                  </a:ext>
                </a:extLst>
              </a:tr>
              <a:tr h="1905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t"/>
                      <a:r>
                        <a:rPr lang="pt-BR" sz="900" b="0" i="0" u="none" strike="noStrike" dirty="0">
                          <a:solidFill>
                            <a:srgbClr val="404040"/>
                          </a:solidFill>
                          <a:effectLst/>
                          <a:latin typeface="Calibri" panose="020F0502020204030204" pitchFamily="34" charset="0"/>
                        </a:rPr>
                        <a:t>Nota¹: Resultados apresentados em percentual (%).</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90946733"/>
                  </a:ext>
                </a:extLst>
              </a:tr>
            </a:tbl>
          </a:graphicData>
        </a:graphic>
      </p:graphicFrame>
      <p:graphicFrame>
        <p:nvGraphicFramePr>
          <p:cNvPr id="26" name="Tabela 25">
            <a:extLst>
              <a:ext uri="{FF2B5EF4-FFF2-40B4-BE49-F238E27FC236}">
                <a16:creationId xmlns:a16="http://schemas.microsoft.com/office/drawing/2014/main" id="{3297DCCA-C5DC-7C88-DA44-4C9BBD5AC89B}"/>
              </a:ext>
            </a:extLst>
          </p:cNvPr>
          <p:cNvGraphicFramePr>
            <a:graphicFrameLocks noGrp="1"/>
          </p:cNvGraphicFramePr>
          <p:nvPr>
            <p:extLst>
              <p:ext uri="{D42A27DB-BD31-4B8C-83A1-F6EECF244321}">
                <p14:modId xmlns:p14="http://schemas.microsoft.com/office/powerpoint/2010/main" val="2713883768"/>
              </p:ext>
            </p:extLst>
          </p:nvPr>
        </p:nvGraphicFramePr>
        <p:xfrm>
          <a:off x="114434" y="4287012"/>
          <a:ext cx="5189478" cy="678863"/>
        </p:xfrm>
        <a:graphic>
          <a:graphicData uri="http://schemas.openxmlformats.org/drawingml/2006/table">
            <a:tbl>
              <a:tblPr/>
              <a:tblGrid>
                <a:gridCol w="741354">
                  <a:extLst>
                    <a:ext uri="{9D8B030D-6E8A-4147-A177-3AD203B41FA5}">
                      <a16:colId xmlns:a16="http://schemas.microsoft.com/office/drawing/2014/main" val="2165280647"/>
                    </a:ext>
                  </a:extLst>
                </a:gridCol>
                <a:gridCol w="741354">
                  <a:extLst>
                    <a:ext uri="{9D8B030D-6E8A-4147-A177-3AD203B41FA5}">
                      <a16:colId xmlns:a16="http://schemas.microsoft.com/office/drawing/2014/main" val="3298146854"/>
                    </a:ext>
                  </a:extLst>
                </a:gridCol>
                <a:gridCol w="741354">
                  <a:extLst>
                    <a:ext uri="{9D8B030D-6E8A-4147-A177-3AD203B41FA5}">
                      <a16:colId xmlns:a16="http://schemas.microsoft.com/office/drawing/2014/main" val="2970168599"/>
                    </a:ext>
                  </a:extLst>
                </a:gridCol>
                <a:gridCol w="741354">
                  <a:extLst>
                    <a:ext uri="{9D8B030D-6E8A-4147-A177-3AD203B41FA5}">
                      <a16:colId xmlns:a16="http://schemas.microsoft.com/office/drawing/2014/main" val="3009002003"/>
                    </a:ext>
                  </a:extLst>
                </a:gridCol>
                <a:gridCol w="741354">
                  <a:extLst>
                    <a:ext uri="{9D8B030D-6E8A-4147-A177-3AD203B41FA5}">
                      <a16:colId xmlns:a16="http://schemas.microsoft.com/office/drawing/2014/main" val="2071753375"/>
                    </a:ext>
                  </a:extLst>
                </a:gridCol>
                <a:gridCol w="741354">
                  <a:extLst>
                    <a:ext uri="{9D8B030D-6E8A-4147-A177-3AD203B41FA5}">
                      <a16:colId xmlns:a16="http://schemas.microsoft.com/office/drawing/2014/main" val="3527956893"/>
                    </a:ext>
                  </a:extLst>
                </a:gridCol>
                <a:gridCol w="741354">
                  <a:extLst>
                    <a:ext uri="{9D8B030D-6E8A-4147-A177-3AD203B41FA5}">
                      <a16:colId xmlns:a16="http://schemas.microsoft.com/office/drawing/2014/main" val="3657888480"/>
                    </a:ext>
                  </a:extLst>
                </a:gridCol>
              </a:tblGrid>
              <a:tr h="29893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Muito ruim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Ruim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Regular</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Bom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Muito bom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recebi</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sei</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7866756"/>
                  </a:ext>
                </a:extLst>
              </a:tr>
              <a:tr h="189964">
                <a:tc>
                  <a:txBody>
                    <a:bodyPr/>
                    <a:lstStyle/>
                    <a:p>
                      <a:pPr algn="ctr" rtl="0" fontAlgn="ctr">
                        <a:buNone/>
                      </a:pPr>
                      <a:r>
                        <a:rPr lang="pt-BR" sz="1000" b="0" i="0" u="none" strike="noStrike" dirty="0">
                          <a:solidFill>
                            <a:srgbClr val="404040"/>
                          </a:solidFill>
                          <a:effectLst/>
                          <a:latin typeface="Calibri" panose="020F0502020204030204" pitchFamily="34" charset="0"/>
                        </a:rPr>
                        <a:t>2,5</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2,4</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8,0</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32,8</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43,7</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7,5</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dirty="0">
                          <a:solidFill>
                            <a:srgbClr val="404040"/>
                          </a:solidFill>
                          <a:effectLst/>
                          <a:latin typeface="Calibri" panose="020F0502020204030204" pitchFamily="34" charset="0"/>
                        </a:rPr>
                        <a:t>3,1</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29678748"/>
                  </a:ext>
                </a:extLst>
              </a:tr>
              <a:tr h="189964">
                <a:tc gridSpan="7">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pt-BR" sz="800" b="1" i="0" u="none" strike="noStrike" dirty="0">
                          <a:solidFill>
                            <a:schemeClr val="bg1">
                              <a:lumMod val="65000"/>
                            </a:schemeClr>
                          </a:solidFill>
                          <a:effectLst/>
                          <a:latin typeface="Calibri" panose="020F0502020204030204" pitchFamily="34" charset="0"/>
                        </a:rPr>
                        <a:t>FREQUÊNCIA</a:t>
                      </a:r>
                      <a:endParaRPr lang="pt-BR" sz="1000" b="1" i="0" u="none" strike="noStrike" dirty="0">
                        <a:solidFill>
                          <a:schemeClr val="bg1">
                            <a:lumMod val="65000"/>
                          </a:schemeClr>
                        </a:solidFill>
                        <a:effectLst/>
                        <a:latin typeface="Calibri" panose="020F0502020204030204" pitchFamily="34" charset="0"/>
                      </a:endParaRP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pt-BR"/>
                    </a:p>
                  </a:txBody>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0782612"/>
                  </a:ext>
                </a:extLst>
              </a:tr>
            </a:tbl>
          </a:graphicData>
        </a:graphic>
      </p:graphicFrame>
      <p:sp>
        <p:nvSpPr>
          <p:cNvPr id="28" name="Retângulo 27">
            <a:extLst>
              <a:ext uri="{FF2B5EF4-FFF2-40B4-BE49-F238E27FC236}">
                <a16:creationId xmlns:a16="http://schemas.microsoft.com/office/drawing/2014/main" id="{6F4B5B65-6C21-00FA-54C5-3F76A3470FE2}"/>
              </a:ext>
            </a:extLst>
          </p:cNvPr>
          <p:cNvSpPr/>
          <p:nvPr/>
        </p:nvSpPr>
        <p:spPr>
          <a:xfrm>
            <a:off x="10647318" y="3085083"/>
            <a:ext cx="1423100" cy="271909"/>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29" name="Retângulo 28">
            <a:extLst>
              <a:ext uri="{FF2B5EF4-FFF2-40B4-BE49-F238E27FC236}">
                <a16:creationId xmlns:a16="http://schemas.microsoft.com/office/drawing/2014/main" id="{74C9C127-14FA-97C6-DBC3-D19B6A51F14E}"/>
              </a:ext>
            </a:extLst>
          </p:cNvPr>
          <p:cNvSpPr/>
          <p:nvPr/>
        </p:nvSpPr>
        <p:spPr>
          <a:xfrm>
            <a:off x="10657449" y="2302863"/>
            <a:ext cx="1423100" cy="271909"/>
          </a:xfrm>
          <a:prstGeom prst="rect">
            <a:avLst/>
          </a:prstGeom>
          <a:noFill/>
          <a:ln w="19050" cap="rnd" cmpd="sng" algn="ctr">
            <a:solidFill>
              <a:srgbClr val="FF7C80"/>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30" name="Retângulo 29">
            <a:extLst>
              <a:ext uri="{FF2B5EF4-FFF2-40B4-BE49-F238E27FC236}">
                <a16:creationId xmlns:a16="http://schemas.microsoft.com/office/drawing/2014/main" id="{E07586F0-8498-108A-5205-09319E777897}"/>
              </a:ext>
            </a:extLst>
          </p:cNvPr>
          <p:cNvSpPr/>
          <p:nvPr/>
        </p:nvSpPr>
        <p:spPr>
          <a:xfrm>
            <a:off x="6468199" y="3861048"/>
            <a:ext cx="5616663" cy="2880320"/>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just" fontAlgn="auto">
              <a:spcBef>
                <a:spcPts val="0"/>
              </a:spcBef>
              <a:spcAft>
                <a:spcPts val="0"/>
              </a:spcAft>
              <a:defRPr/>
            </a:pPr>
            <a:r>
              <a:rPr lang="pt-BR" sz="1200" kern="0" dirty="0">
                <a:solidFill>
                  <a:schemeClr val="bg2">
                    <a:lumMod val="50000"/>
                  </a:schemeClr>
                </a:solidFill>
                <a:latin typeface="Calibri" panose="020F0502020204030204"/>
                <a:cs typeface="Times New Roman" panose="02020603050405020304" pitchFamily="18" charset="0"/>
              </a:rPr>
              <a:t>Dentre os beneficiários que receberam atenção à saúde e souberam responder, </a:t>
            </a:r>
            <a:r>
              <a:rPr lang="pt-BR" sz="1200" b="1" kern="0" dirty="0">
                <a:solidFill>
                  <a:schemeClr val="bg2">
                    <a:lumMod val="50000"/>
                  </a:schemeClr>
                </a:solidFill>
                <a:latin typeface="Calibri" panose="020F0502020204030204"/>
                <a:cs typeface="Times New Roman" panose="02020603050405020304" pitchFamily="18" charset="0"/>
              </a:rPr>
              <a:t>89,7% </a:t>
            </a:r>
            <a:r>
              <a:rPr lang="pt-BR" sz="1200" kern="0" dirty="0">
                <a:solidFill>
                  <a:schemeClr val="bg2">
                    <a:lumMod val="50000"/>
                  </a:schemeClr>
                </a:solidFill>
                <a:latin typeface="Calibri" panose="020F0502020204030204"/>
                <a:cs typeface="Times New Roman" panose="02020603050405020304" pitchFamily="18" charset="0"/>
              </a:rPr>
              <a:t>dos entrevistados avaliaram positivamente este atributo (</a:t>
            </a:r>
            <a:r>
              <a:rPr lang="pt-BR" sz="1200" b="1" kern="0" dirty="0">
                <a:solidFill>
                  <a:schemeClr val="bg2">
                    <a:lumMod val="50000"/>
                  </a:schemeClr>
                </a:solidFill>
                <a:latin typeface="Calibri" panose="020F0502020204030204"/>
                <a:cs typeface="Times New Roman" panose="02020603050405020304" pitchFamily="18" charset="0"/>
              </a:rPr>
              <a:t>Bom</a:t>
            </a:r>
            <a:r>
              <a:rPr lang="pt-BR" sz="1200" kern="0" dirty="0">
                <a:solidFill>
                  <a:schemeClr val="bg2">
                    <a:lumMod val="50000"/>
                  </a:schemeClr>
                </a:solidFill>
                <a:latin typeface="Calibri" panose="020F0502020204030204"/>
                <a:cs typeface="Times New Roman" panose="02020603050405020304" pitchFamily="18" charset="0"/>
              </a:rPr>
              <a:t> e </a:t>
            </a:r>
            <a:r>
              <a:rPr lang="pt-BR" sz="1200" b="1" kern="0" dirty="0">
                <a:solidFill>
                  <a:schemeClr val="bg2">
                    <a:lumMod val="50000"/>
                  </a:schemeClr>
                </a:solidFill>
                <a:latin typeface="Calibri" panose="020F0502020204030204"/>
                <a:cs typeface="Times New Roman" panose="02020603050405020304" pitchFamily="18" charset="0"/>
              </a:rPr>
              <a:t>Muito bom</a:t>
            </a:r>
            <a:r>
              <a:rPr lang="pt-BR" sz="1200" kern="0" dirty="0">
                <a:solidFill>
                  <a:schemeClr val="bg2">
                    <a:lumMod val="50000"/>
                  </a:schemeClr>
                </a:solidFill>
                <a:latin typeface="Calibri" panose="020F0502020204030204"/>
                <a:cs typeface="Times New Roman" panose="02020603050405020304" pitchFamily="18" charset="0"/>
              </a:rPr>
              <a:t>),</a:t>
            </a:r>
            <a:r>
              <a:rPr lang="pt-BR" sz="1200" b="1" kern="0" dirty="0">
                <a:solidFill>
                  <a:schemeClr val="bg2">
                    <a:lumMod val="50000"/>
                  </a:schemeClr>
                </a:solidFill>
                <a:latin typeface="Calibri" panose="020F0502020204030204"/>
                <a:cs typeface="Times New Roman" panose="02020603050405020304" pitchFamily="18" charset="0"/>
              </a:rPr>
              <a:t> </a:t>
            </a:r>
            <a:r>
              <a:rPr lang="pt-BR" sz="1200" kern="0" dirty="0">
                <a:solidFill>
                  <a:schemeClr val="bg2">
                    <a:lumMod val="50000"/>
                  </a:schemeClr>
                </a:solidFill>
                <a:latin typeface="Calibri" panose="020F0502020204030204"/>
                <a:cs typeface="Times New Roman" panose="02020603050405020304" pitchFamily="18" charset="0"/>
              </a:rPr>
              <a:t>classificando-o em </a:t>
            </a:r>
            <a:r>
              <a:rPr lang="pt-BR" sz="1200" b="1" kern="0" dirty="0">
                <a:solidFill>
                  <a:schemeClr val="bg2">
                    <a:lumMod val="50000"/>
                  </a:schemeClr>
                </a:solidFill>
                <a:latin typeface="Calibri" panose="020F0502020204030204"/>
                <a:cs typeface="Times New Roman" panose="02020603050405020304" pitchFamily="18" charset="0"/>
              </a:rPr>
              <a:t>Conformidade</a:t>
            </a:r>
            <a:r>
              <a:rPr lang="pt-BR" sz="1200" kern="0" dirty="0">
                <a:solidFill>
                  <a:schemeClr val="bg2">
                    <a:lumMod val="50000"/>
                  </a:schemeClr>
                </a:solidFill>
                <a:latin typeface="Calibri" panose="020F0502020204030204"/>
                <a:cs typeface="Times New Roman" panose="02020603050405020304" pitchFamily="18" charset="0"/>
              </a:rPr>
              <a:t>.</a:t>
            </a:r>
            <a:r>
              <a:rPr lang="pt-BR" sz="1200" b="1" kern="0" dirty="0">
                <a:solidFill>
                  <a:schemeClr val="bg2">
                    <a:lumMod val="50000"/>
                  </a:schemeClr>
                </a:solidFill>
                <a:latin typeface="Calibri" panose="020F0502020204030204"/>
                <a:cs typeface="Times New Roman" panose="02020603050405020304" pitchFamily="18" charset="0"/>
              </a:rPr>
              <a:t> </a:t>
            </a:r>
            <a:r>
              <a:rPr lang="pt-BR" sz="1200" kern="0" dirty="0">
                <a:solidFill>
                  <a:schemeClr val="bg2">
                    <a:lumMod val="50000"/>
                  </a:schemeClr>
                </a:solidFill>
                <a:latin typeface="Calibri" panose="020F0502020204030204"/>
                <a:cs typeface="Times New Roman" panose="02020603050405020304" pitchFamily="18" charset="0"/>
              </a:rPr>
              <a:t>Destaque positivo para a opção </a:t>
            </a:r>
            <a:r>
              <a:rPr lang="pt-BR" sz="1200" b="1" kern="0" dirty="0">
                <a:solidFill>
                  <a:schemeClr val="bg2">
                    <a:lumMod val="50000"/>
                  </a:schemeClr>
                </a:solidFill>
                <a:latin typeface="Calibri" panose="020F0502020204030204"/>
                <a:cs typeface="Times New Roman" panose="02020603050405020304" pitchFamily="18" charset="0"/>
              </a:rPr>
              <a:t>Muito ruim</a:t>
            </a:r>
            <a:r>
              <a:rPr lang="pt-BR" sz="1200" kern="0" dirty="0">
                <a:solidFill>
                  <a:schemeClr val="bg2">
                    <a:lumMod val="50000"/>
                  </a:schemeClr>
                </a:solidFill>
                <a:latin typeface="Calibri" panose="020F0502020204030204"/>
                <a:cs typeface="Times New Roman" panose="02020603050405020304" pitchFamily="18" charset="0"/>
              </a:rPr>
              <a:t> que obteve apenas </a:t>
            </a:r>
            <a:r>
              <a:rPr lang="pt-BR" sz="1200" b="1" kern="0" dirty="0">
                <a:solidFill>
                  <a:schemeClr val="bg2">
                    <a:lumMod val="50000"/>
                  </a:schemeClr>
                </a:solidFill>
                <a:latin typeface="Calibri" panose="020F0502020204030204"/>
                <a:cs typeface="Times New Roman" panose="02020603050405020304" pitchFamily="18" charset="0"/>
              </a:rPr>
              <a:t>2,8%.</a:t>
            </a:r>
            <a:r>
              <a:rPr lang="pt-BR" sz="1200" kern="0" dirty="0">
                <a:solidFill>
                  <a:schemeClr val="bg2">
                    <a:lumMod val="50000"/>
                  </a:schemeClr>
                </a:solidFill>
                <a:latin typeface="Calibri" panose="020F0502020204030204"/>
                <a:cs typeface="Times New Roman" panose="02020603050405020304" pitchFamily="18" charset="0"/>
              </a:rPr>
              <a:t> O maior índice de não satisfeitos está no gradiente </a:t>
            </a:r>
            <a:r>
              <a:rPr lang="pt-BR" sz="1200" b="1" kern="0" dirty="0">
                <a:solidFill>
                  <a:schemeClr val="bg2">
                    <a:lumMod val="50000"/>
                  </a:schemeClr>
                </a:solidFill>
                <a:latin typeface="Calibri" panose="020F0502020204030204"/>
                <a:cs typeface="Times New Roman" panose="02020603050405020304" pitchFamily="18" charset="0"/>
              </a:rPr>
              <a:t>Regular</a:t>
            </a:r>
            <a:r>
              <a:rPr lang="pt-BR" sz="1200" kern="0" dirty="0">
                <a:solidFill>
                  <a:schemeClr val="bg2">
                    <a:lumMod val="50000"/>
                  </a:schemeClr>
                </a:solidFill>
                <a:latin typeface="Calibri" panose="020F0502020204030204"/>
                <a:cs typeface="Times New Roman" panose="02020603050405020304" pitchFamily="18" charset="0"/>
              </a:rPr>
              <a:t> com </a:t>
            </a:r>
            <a:r>
              <a:rPr lang="pt-BR" sz="1200" b="1" kern="0" dirty="0">
                <a:solidFill>
                  <a:schemeClr val="bg2">
                    <a:lumMod val="50000"/>
                  </a:schemeClr>
                </a:solidFill>
                <a:latin typeface="Calibri" panose="020F0502020204030204"/>
                <a:cs typeface="Times New Roman" panose="02020603050405020304" pitchFamily="18" charset="0"/>
              </a:rPr>
              <a:t>8,9%</a:t>
            </a:r>
            <a:r>
              <a:rPr lang="pt-BR" sz="1200" kern="0" dirty="0">
                <a:solidFill>
                  <a:schemeClr val="bg2">
                    <a:lumMod val="50000"/>
                  </a:schemeClr>
                </a:solidFill>
                <a:latin typeface="Calibri" panose="020F0502020204030204"/>
                <a:cs typeface="Times New Roman" panose="02020603050405020304" pitchFamily="18" charset="0"/>
              </a:rPr>
              <a:t>.</a:t>
            </a:r>
          </a:p>
          <a:p>
            <a:pPr algn="just" fontAlgn="auto">
              <a:spcBef>
                <a:spcPts val="0"/>
              </a:spcBef>
              <a:spcAft>
                <a:spcPts val="0"/>
              </a:spcAft>
              <a:defRPr/>
            </a:pPr>
            <a:endParaRPr lang="pt-BR" sz="400" kern="0" dirty="0">
              <a:solidFill>
                <a:schemeClr val="bg2">
                  <a:lumMod val="50000"/>
                </a:schemeClr>
              </a:solidFill>
              <a:latin typeface="Calibri" panose="020F0502020204030204"/>
              <a:cs typeface="Times New Roman" panose="02020603050405020304" pitchFamily="18" charset="0"/>
            </a:endParaRPr>
          </a:p>
          <a:p>
            <a:pPr algn="just" fontAlgn="auto">
              <a:spcBef>
                <a:spcPts val="0"/>
              </a:spcBef>
              <a:spcAft>
                <a:spcPts val="0"/>
              </a:spcAft>
              <a:defRPr/>
            </a:pPr>
            <a:endParaRPr lang="pt-BR" sz="400" kern="0" dirty="0">
              <a:solidFill>
                <a:schemeClr val="bg2">
                  <a:lumMod val="50000"/>
                </a:schemeClr>
              </a:solidFill>
              <a:latin typeface="Calibri" panose="020F0502020204030204"/>
              <a:cs typeface="Times New Roman" panose="02020603050405020304" pitchFamily="18" charset="0"/>
            </a:endParaRPr>
          </a:p>
          <a:p>
            <a:pPr algn="just" fontAlgn="auto">
              <a:spcBef>
                <a:spcPts val="0"/>
              </a:spcBef>
              <a:spcAft>
                <a:spcPts val="0"/>
              </a:spcAft>
              <a:defRPr/>
            </a:pPr>
            <a:r>
              <a:rPr lang="pt-BR" sz="1200" dirty="0">
                <a:solidFill>
                  <a:schemeClr val="bg2">
                    <a:lumMod val="50000"/>
                  </a:schemeClr>
                </a:solidFill>
                <a:latin typeface="Calibri" panose="020F0502020204030204" pitchFamily="34" charset="0"/>
                <a:cs typeface="Calibri" panose="020F0502020204030204" pitchFamily="34" charset="0"/>
              </a:rPr>
              <a:t>Analisando os perfis, a variação entre os gêneros é pequena ficando dentro da margem de erro, logo não é possível dizer que há um gênero com melhor resultado que outro.</a:t>
            </a:r>
            <a:r>
              <a:rPr lang="pt-BR" sz="1200" b="1" dirty="0">
                <a:solidFill>
                  <a:schemeClr val="bg2">
                    <a:lumMod val="50000"/>
                  </a:schemeClr>
                </a:solidFill>
                <a:latin typeface="Calibri" panose="020F0502020204030204" pitchFamily="34" charset="0"/>
                <a:cs typeface="Calibri" panose="020F0502020204030204" pitchFamily="34" charset="0"/>
              </a:rPr>
              <a:t> </a:t>
            </a:r>
            <a:r>
              <a:rPr lang="pt-BR" sz="1200" kern="0" dirty="0">
                <a:solidFill>
                  <a:schemeClr val="bg2">
                    <a:lumMod val="50000"/>
                  </a:schemeClr>
                </a:solidFill>
                <a:latin typeface="Calibri" panose="020F0502020204030204"/>
                <a:cs typeface="Times New Roman" panose="02020603050405020304" pitchFamily="18" charset="0"/>
              </a:rPr>
              <a:t>Por faixa etária, os beneficiários com </a:t>
            </a:r>
            <a:r>
              <a:rPr lang="pt-BR" sz="1200" b="1" kern="0" dirty="0">
                <a:solidFill>
                  <a:schemeClr val="bg2">
                    <a:lumMod val="50000"/>
                  </a:schemeClr>
                </a:solidFill>
                <a:latin typeface="Calibri" panose="020F0502020204030204"/>
                <a:cs typeface="Times New Roman" panose="02020603050405020304" pitchFamily="18" charset="0"/>
              </a:rPr>
              <a:t>Mais de 65 anos </a:t>
            </a:r>
            <a:r>
              <a:rPr lang="pt-BR" sz="1200" kern="0" dirty="0">
                <a:solidFill>
                  <a:schemeClr val="bg2">
                    <a:lumMod val="50000"/>
                  </a:schemeClr>
                </a:solidFill>
                <a:latin typeface="Calibri" panose="020F0502020204030204"/>
                <a:cs typeface="Times New Roman" panose="02020603050405020304" pitchFamily="18" charset="0"/>
              </a:rPr>
              <a:t>são os que estão mais satisfeitos, com </a:t>
            </a:r>
            <a:r>
              <a:rPr lang="pt-BR" sz="1200" b="1" kern="0" dirty="0">
                <a:solidFill>
                  <a:schemeClr val="bg2">
                    <a:lumMod val="50000"/>
                  </a:schemeClr>
                </a:solidFill>
                <a:latin typeface="Calibri" panose="020F0502020204030204"/>
                <a:cs typeface="Times New Roman" panose="02020603050405020304" pitchFamily="18" charset="0"/>
              </a:rPr>
              <a:t>89,7% </a:t>
            </a:r>
            <a:r>
              <a:rPr lang="pt-BR" sz="1200" kern="0" dirty="0">
                <a:solidFill>
                  <a:schemeClr val="bg2">
                    <a:lumMod val="50000"/>
                  </a:schemeClr>
                </a:solidFill>
                <a:latin typeface="Calibri" panose="020F0502020204030204"/>
                <a:cs typeface="Times New Roman" panose="02020603050405020304" pitchFamily="18" charset="0"/>
              </a:rPr>
              <a:t>na avaliação atingindo o patamar de </a:t>
            </a:r>
            <a:r>
              <a:rPr lang="pt-BR" sz="1200" b="1" kern="0" dirty="0">
                <a:solidFill>
                  <a:schemeClr val="bg2">
                    <a:lumMod val="50000"/>
                  </a:schemeClr>
                </a:solidFill>
                <a:latin typeface="Calibri" panose="020F0502020204030204"/>
                <a:cs typeface="Times New Roman" panose="02020603050405020304" pitchFamily="18" charset="0"/>
              </a:rPr>
              <a:t>Conformidade. </a:t>
            </a:r>
            <a:r>
              <a:rPr lang="pt-BR" sz="1200" kern="0" dirty="0">
                <a:solidFill>
                  <a:schemeClr val="bg2">
                    <a:lumMod val="50000"/>
                  </a:schemeClr>
                </a:solidFill>
                <a:latin typeface="Calibri" panose="020F0502020204030204"/>
                <a:cs typeface="Times New Roman" panose="02020603050405020304" pitchFamily="18" charset="0"/>
              </a:rPr>
              <a:t>Já os menos satisfeitos pertencem ao público </a:t>
            </a:r>
            <a:r>
              <a:rPr lang="pt-BR" sz="1200" b="1" kern="0" dirty="0">
                <a:solidFill>
                  <a:schemeClr val="bg2">
                    <a:lumMod val="50000"/>
                  </a:schemeClr>
                </a:solidFill>
                <a:latin typeface="Calibri" panose="020F0502020204030204"/>
                <a:cs typeface="Times New Roman" panose="02020603050405020304" pitchFamily="18" charset="0"/>
              </a:rPr>
              <a:t>De 36 a 45 anos</a:t>
            </a:r>
            <a:r>
              <a:rPr lang="pt-BR" sz="1200" kern="0" dirty="0">
                <a:solidFill>
                  <a:schemeClr val="bg2">
                    <a:lumMod val="50000"/>
                  </a:schemeClr>
                </a:solidFill>
                <a:latin typeface="Calibri" panose="020F0502020204030204"/>
                <a:cs typeface="Times New Roman" panose="02020603050405020304" pitchFamily="18" charset="0"/>
              </a:rPr>
              <a:t> com </a:t>
            </a:r>
            <a:r>
              <a:rPr lang="pt-BR" sz="1200" b="1" kern="0" dirty="0">
                <a:solidFill>
                  <a:schemeClr val="bg2">
                    <a:lumMod val="50000"/>
                  </a:schemeClr>
                </a:solidFill>
                <a:latin typeface="Calibri" panose="020F0502020204030204"/>
                <a:cs typeface="Times New Roman" panose="02020603050405020304" pitchFamily="18" charset="0"/>
              </a:rPr>
              <a:t>77,6</a:t>
            </a:r>
            <a:r>
              <a:rPr lang="pt-BR" sz="1200" kern="0" dirty="0">
                <a:solidFill>
                  <a:schemeClr val="bg2">
                    <a:lumMod val="50000"/>
                  </a:schemeClr>
                </a:solidFill>
                <a:latin typeface="Calibri" panose="020F0502020204030204"/>
                <a:cs typeface="Times New Roman" panose="02020603050405020304" pitchFamily="18" charset="0"/>
              </a:rPr>
              <a:t>%, atribuindo o patamar de</a:t>
            </a:r>
            <a:r>
              <a:rPr lang="pt-BR" sz="1200" b="1" kern="0" dirty="0">
                <a:solidFill>
                  <a:schemeClr val="bg2">
                    <a:lumMod val="50000"/>
                  </a:schemeClr>
                </a:solidFill>
                <a:latin typeface="Calibri" panose="020F0502020204030204"/>
                <a:cs typeface="Times New Roman" panose="02020603050405020304" pitchFamily="18" charset="0"/>
              </a:rPr>
              <a:t> Não Conformidade</a:t>
            </a:r>
            <a:r>
              <a:rPr lang="pt-BR" sz="1200" kern="0" dirty="0">
                <a:solidFill>
                  <a:schemeClr val="bg2">
                    <a:lumMod val="50000"/>
                  </a:schemeClr>
                </a:solidFill>
                <a:latin typeface="Calibri" panose="020F0502020204030204"/>
                <a:cs typeface="Times New Roman" panose="02020603050405020304" pitchFamily="18" charset="0"/>
              </a:rPr>
              <a:t>. </a:t>
            </a:r>
          </a:p>
        </p:txBody>
      </p:sp>
      <p:pic>
        <p:nvPicPr>
          <p:cNvPr id="31" name="Gráfico 30" descr="Fala com preenchimento sólido">
            <a:extLst>
              <a:ext uri="{FF2B5EF4-FFF2-40B4-BE49-F238E27FC236}">
                <a16:creationId xmlns:a16="http://schemas.microsoft.com/office/drawing/2014/main" id="{C589D39E-B20E-B5F0-C867-8698AB7DDE9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34529" y="3534703"/>
            <a:ext cx="638645" cy="638645"/>
          </a:xfrm>
          <a:prstGeom prst="rect">
            <a:avLst/>
          </a:prstGeom>
        </p:spPr>
      </p:pic>
      <p:sp>
        <p:nvSpPr>
          <p:cNvPr id="36" name="Retângulo 35">
            <a:extLst>
              <a:ext uri="{FF2B5EF4-FFF2-40B4-BE49-F238E27FC236}">
                <a16:creationId xmlns:a16="http://schemas.microsoft.com/office/drawing/2014/main" id="{D2E9A002-07DD-2A17-0994-6508108E7669}"/>
              </a:ext>
            </a:extLst>
          </p:cNvPr>
          <p:cNvSpPr/>
          <p:nvPr/>
        </p:nvSpPr>
        <p:spPr>
          <a:xfrm>
            <a:off x="2340250" y="2026272"/>
            <a:ext cx="1486196" cy="2551928"/>
          </a:xfrm>
          <a:prstGeom prst="rect">
            <a:avLst/>
          </a:prstGeom>
          <a:noFill/>
          <a:ln w="12700" cap="flat" cmpd="sng" algn="ctr">
            <a:solidFill>
              <a:srgbClr val="FFEFBD"/>
            </a:solidFill>
            <a:prstDash val="lgDash"/>
            <a:miter lim="800000"/>
            <a:headEnd type="none" w="med" len="med"/>
            <a:tailEnd type="none" w="med" len="me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lang="pt-BR" kern="0">
              <a:ln>
                <a:solidFill>
                  <a:srgbClr val="70AD47"/>
                </a:solidFill>
              </a:ln>
              <a:solidFill>
                <a:prstClr val="white"/>
              </a:solidFill>
              <a:latin typeface="Calibri" panose="020F0502020204030204"/>
            </a:endParaRPr>
          </a:p>
        </p:txBody>
      </p:sp>
      <p:sp>
        <p:nvSpPr>
          <p:cNvPr id="37" name="Círculo Q4">
            <a:extLst>
              <a:ext uri="{FF2B5EF4-FFF2-40B4-BE49-F238E27FC236}">
                <a16:creationId xmlns:a16="http://schemas.microsoft.com/office/drawing/2014/main" id="{26F4DCDE-80D7-DC67-37A3-D3E18DA343B2}"/>
              </a:ext>
            </a:extLst>
          </p:cNvPr>
          <p:cNvSpPr/>
          <p:nvPr/>
        </p:nvSpPr>
        <p:spPr>
          <a:xfrm>
            <a:off x="2744369" y="1694400"/>
            <a:ext cx="667503" cy="663744"/>
          </a:xfrm>
          <a:prstGeom prst="ellipse">
            <a:avLst/>
          </a:prstGeom>
          <a:solidFill>
            <a:srgbClr val="FFEFBD"/>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en-US" sz="1200" b="1" kern="0" dirty="0">
                <a:solidFill>
                  <a:schemeClr val="tx1">
                    <a:lumMod val="75000"/>
                    <a:lumOff val="25000"/>
                  </a:schemeClr>
                </a:solidFill>
                <a:latin typeface="Calibri"/>
                <a:cs typeface="Calibri"/>
              </a:rPr>
              <a:t>85,6</a:t>
            </a:r>
            <a:endParaRPr lang="pt-BR" sz="1800" b="1" kern="0" dirty="0">
              <a:solidFill>
                <a:schemeClr val="tx1">
                  <a:lumMod val="75000"/>
                  <a:lumOff val="25000"/>
                </a:schemeClr>
              </a:solidFill>
              <a:latin typeface="Calibri" panose="020F0502020204030204"/>
            </a:endParaRPr>
          </a:p>
        </p:txBody>
      </p:sp>
      <p:grpSp>
        <p:nvGrpSpPr>
          <p:cNvPr id="3" name="Agrupar 2">
            <a:extLst>
              <a:ext uri="{FF2B5EF4-FFF2-40B4-BE49-F238E27FC236}">
                <a16:creationId xmlns:a16="http://schemas.microsoft.com/office/drawing/2014/main" id="{15871813-4447-B2D7-A2F7-158AAAFD9AC3}"/>
              </a:ext>
            </a:extLst>
          </p:cNvPr>
          <p:cNvGrpSpPr/>
          <p:nvPr/>
        </p:nvGrpSpPr>
        <p:grpSpPr>
          <a:xfrm>
            <a:off x="17597" y="6030691"/>
            <a:ext cx="4002330" cy="720080"/>
            <a:chOff x="3198545" y="2908991"/>
            <a:chExt cx="4002330" cy="720080"/>
          </a:xfrm>
        </p:grpSpPr>
        <p:sp>
          <p:nvSpPr>
            <p:cNvPr id="4" name="Retângulo 3">
              <a:extLst>
                <a:ext uri="{FF2B5EF4-FFF2-40B4-BE49-F238E27FC236}">
                  <a16:creationId xmlns:a16="http://schemas.microsoft.com/office/drawing/2014/main" id="{1CFE46D9-571F-272D-03A3-A2B1137D1C65}"/>
                </a:ext>
              </a:extLst>
            </p:cNvPr>
            <p:cNvSpPr/>
            <p:nvPr/>
          </p:nvSpPr>
          <p:spPr>
            <a:xfrm>
              <a:off x="3198545" y="2908991"/>
              <a:ext cx="3786306" cy="720080"/>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5B0AA1F9-34F1-1D21-7DA3-BCE10BC16B63}"/>
                </a:ext>
              </a:extLst>
            </p:cNvPr>
            <p:cNvSpPr txBox="1"/>
            <p:nvPr/>
          </p:nvSpPr>
          <p:spPr>
            <a:xfrm>
              <a:off x="3703909" y="3272128"/>
              <a:ext cx="61664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Excelência / Força</a:t>
              </a:r>
            </a:p>
          </p:txBody>
        </p:sp>
        <p:sp>
          <p:nvSpPr>
            <p:cNvPr id="7" name="Retângulo de cantos arredondados 247">
              <a:extLst>
                <a:ext uri="{FF2B5EF4-FFF2-40B4-BE49-F238E27FC236}">
                  <a16:creationId xmlns:a16="http://schemas.microsoft.com/office/drawing/2014/main" id="{F8E685E6-A579-A0B5-1322-31C9B470BFE7}"/>
                </a:ext>
              </a:extLst>
            </p:cNvPr>
            <p:cNvSpPr/>
            <p:nvPr/>
          </p:nvSpPr>
          <p:spPr>
            <a:xfrm>
              <a:off x="4282764" y="3307683"/>
              <a:ext cx="441876" cy="268671"/>
            </a:xfrm>
            <a:prstGeom prst="roundRect">
              <a:avLst/>
            </a:prstGeom>
            <a:solidFill>
              <a:srgbClr val="FFEFBD"/>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itchFamily="34" charset="0"/>
                </a:rPr>
                <a:t>80 a 89%</a:t>
              </a:r>
            </a:p>
          </p:txBody>
        </p:sp>
        <p:sp>
          <p:nvSpPr>
            <p:cNvPr id="9" name="Retângulo de cantos arredondados 248">
              <a:extLst>
                <a:ext uri="{FF2B5EF4-FFF2-40B4-BE49-F238E27FC236}">
                  <a16:creationId xmlns:a16="http://schemas.microsoft.com/office/drawing/2014/main" id="{22C84FB6-B050-340C-1422-CFB2F52563E7}"/>
                </a:ext>
              </a:extLst>
            </p:cNvPr>
            <p:cNvSpPr/>
            <p:nvPr/>
          </p:nvSpPr>
          <p:spPr>
            <a:xfrm>
              <a:off x="5483262" y="3314818"/>
              <a:ext cx="441876" cy="268671"/>
            </a:xfrm>
            <a:prstGeom prst="roundRect">
              <a:avLst/>
            </a:prstGeom>
            <a:solidFill>
              <a:srgbClr val="FFB9BB"/>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itchFamily="34" charset="0"/>
                </a:rPr>
                <a:t>0 a 79%</a:t>
              </a:r>
            </a:p>
          </p:txBody>
        </p:sp>
        <p:sp>
          <p:nvSpPr>
            <p:cNvPr id="12" name="Retângulo de cantos arredondados 246">
              <a:extLst>
                <a:ext uri="{FF2B5EF4-FFF2-40B4-BE49-F238E27FC236}">
                  <a16:creationId xmlns:a16="http://schemas.microsoft.com/office/drawing/2014/main" id="{C980A5F4-5D4C-EAB0-27E8-4735BFDF2B2C}"/>
                </a:ext>
              </a:extLst>
            </p:cNvPr>
            <p:cNvSpPr/>
            <p:nvPr/>
          </p:nvSpPr>
          <p:spPr>
            <a:xfrm>
              <a:off x="3294308" y="3301752"/>
              <a:ext cx="441876" cy="268671"/>
            </a:xfrm>
            <a:prstGeom prst="roundRect">
              <a:avLst/>
            </a:prstGeom>
            <a:solidFill>
              <a:srgbClr val="C8ECBA"/>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itchFamily="34" charset="0"/>
                </a:rPr>
                <a:t>90 a 100%</a:t>
              </a:r>
            </a:p>
          </p:txBody>
        </p:sp>
        <p:sp>
          <p:nvSpPr>
            <p:cNvPr id="18" name="CaixaDeTexto 17">
              <a:extLst>
                <a:ext uri="{FF2B5EF4-FFF2-40B4-BE49-F238E27FC236}">
                  <a16:creationId xmlns:a16="http://schemas.microsoft.com/office/drawing/2014/main" id="{B0C217E6-A434-C196-4D3C-EEC2B5E5E1E7}"/>
                </a:ext>
              </a:extLst>
            </p:cNvPr>
            <p:cNvSpPr txBox="1"/>
            <p:nvPr/>
          </p:nvSpPr>
          <p:spPr>
            <a:xfrm>
              <a:off x="3220353" y="2966183"/>
              <a:ext cx="2680799"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1100" b="1" i="0" u="none" strike="noStrike" kern="0" cap="none" spc="0" normalizeH="0" baseline="0" noProof="0" dirty="0">
                  <a:ln>
                    <a:noFill/>
                  </a:ln>
                  <a:solidFill>
                    <a:prstClr val="black">
                      <a:lumMod val="75000"/>
                      <a:lumOff val="25000"/>
                    </a:prstClr>
                  </a:solidFill>
                  <a:effectLst/>
                  <a:uLnTx/>
                  <a:uFillTx/>
                  <a:latin typeface="Calibri" panose="020F0502020204030204"/>
                  <a:cs typeface="+mn-cs"/>
                </a:rPr>
                <a:t>% Satisfação</a:t>
              </a:r>
            </a:p>
          </p:txBody>
        </p:sp>
        <p:sp>
          <p:nvSpPr>
            <p:cNvPr id="19" name="CaixaDeTexto 18">
              <a:extLst>
                <a:ext uri="{FF2B5EF4-FFF2-40B4-BE49-F238E27FC236}">
                  <a16:creationId xmlns:a16="http://schemas.microsoft.com/office/drawing/2014/main" id="{A1D6753F-8953-D4B9-9B9F-2F1E7DE97CAB}"/>
                </a:ext>
              </a:extLst>
            </p:cNvPr>
            <p:cNvSpPr txBox="1"/>
            <p:nvPr/>
          </p:nvSpPr>
          <p:spPr>
            <a:xfrm>
              <a:off x="4680595" y="3284984"/>
              <a:ext cx="86409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Conformidade / Oportunidades</a:t>
              </a:r>
            </a:p>
          </p:txBody>
        </p:sp>
        <p:sp>
          <p:nvSpPr>
            <p:cNvPr id="20" name="CaixaDeTexto 19">
              <a:extLst>
                <a:ext uri="{FF2B5EF4-FFF2-40B4-BE49-F238E27FC236}">
                  <a16:creationId xmlns:a16="http://schemas.microsoft.com/office/drawing/2014/main" id="{2EFB85D2-C73B-8EE1-C041-908C0F2F3911}"/>
                </a:ext>
              </a:extLst>
            </p:cNvPr>
            <p:cNvSpPr txBox="1"/>
            <p:nvPr/>
          </p:nvSpPr>
          <p:spPr>
            <a:xfrm>
              <a:off x="5885314" y="3277581"/>
              <a:ext cx="131556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Não conformidade / Fraquezas ou Ameaças</a:t>
              </a:r>
            </a:p>
          </p:txBody>
        </p:sp>
      </p:grpSp>
      <p:graphicFrame>
        <p:nvGraphicFramePr>
          <p:cNvPr id="13" name="Gráfico 12">
            <a:extLst>
              <a:ext uri="{FF2B5EF4-FFF2-40B4-BE49-F238E27FC236}">
                <a16:creationId xmlns:a16="http://schemas.microsoft.com/office/drawing/2014/main" id="{22A1DE04-5B55-4231-89D1-977C62DE6C13}"/>
              </a:ext>
            </a:extLst>
          </p:cNvPr>
          <p:cNvGraphicFramePr>
            <a:graphicFrameLocks/>
          </p:cNvGraphicFramePr>
          <p:nvPr>
            <p:extLst>
              <p:ext uri="{D42A27DB-BD31-4B8C-83A1-F6EECF244321}">
                <p14:modId xmlns:p14="http://schemas.microsoft.com/office/powerpoint/2010/main" val="3831972944"/>
              </p:ext>
            </p:extLst>
          </p:nvPr>
        </p:nvGraphicFramePr>
        <p:xfrm>
          <a:off x="-2245" y="2351930"/>
          <a:ext cx="3961373" cy="2226269"/>
        </p:xfrm>
        <a:graphic>
          <a:graphicData uri="http://schemas.openxmlformats.org/drawingml/2006/chart">
            <c:chart xmlns:c="http://schemas.openxmlformats.org/drawingml/2006/chart" xmlns:r="http://schemas.openxmlformats.org/officeDocument/2006/relationships" r:id="rId4"/>
          </a:graphicData>
        </a:graphic>
      </p:graphicFrame>
      <p:grpSp>
        <p:nvGrpSpPr>
          <p:cNvPr id="14" name="Agrupar 13">
            <a:extLst>
              <a:ext uri="{FF2B5EF4-FFF2-40B4-BE49-F238E27FC236}">
                <a16:creationId xmlns:a16="http://schemas.microsoft.com/office/drawing/2014/main" id="{2EC7F7C9-833A-4242-BC21-E89FDD8BD1B4}"/>
              </a:ext>
            </a:extLst>
          </p:cNvPr>
          <p:cNvGrpSpPr/>
          <p:nvPr/>
        </p:nvGrpSpPr>
        <p:grpSpPr>
          <a:xfrm>
            <a:off x="6737678" y="1233019"/>
            <a:ext cx="2408399" cy="2376001"/>
            <a:chOff x="0" y="0"/>
            <a:chExt cx="2237239" cy="2543175"/>
          </a:xfrm>
        </p:grpSpPr>
        <p:pic>
          <p:nvPicPr>
            <p:cNvPr id="15" name="Imagem 14" descr="Free vector graphic: Silhouette, Man, Women'S - Free Image ...">
              <a:extLst>
                <a:ext uri="{FF2B5EF4-FFF2-40B4-BE49-F238E27FC236}">
                  <a16:creationId xmlns:a16="http://schemas.microsoft.com/office/drawing/2014/main" id="{17995335-6239-4195-BA99-B1549D85D570}"/>
                </a:ext>
              </a:extLst>
            </p:cNvPr>
            <p:cNvPicPr>
              <a:picLocks noChangeAspect="1"/>
            </p:cNvPicPr>
            <p:nvPr/>
          </p:nvPicPr>
          <p:blipFill rotWithShape="1">
            <a:blip r:embed="rId5" cstate="print">
              <a:duotone>
                <a:srgbClr val="5B9BD5">
                  <a:shade val="45000"/>
                  <a:satMod val="135000"/>
                </a:srgbClr>
                <a:prstClr val="white"/>
              </a:duotone>
              <a:extLst>
                <a:ext uri="{28A0092B-C50C-407E-A947-70E740481C1C}">
                  <a14:useLocalDpi xmlns:a14="http://schemas.microsoft.com/office/drawing/2010/main" val="0"/>
                </a:ext>
              </a:extLst>
            </a:blip>
            <a:srcRect r="50076"/>
            <a:stretch/>
          </p:blipFill>
          <p:spPr>
            <a:xfrm>
              <a:off x="381001" y="161925"/>
              <a:ext cx="628649" cy="2257426"/>
            </a:xfrm>
            <a:prstGeom prst="rect">
              <a:avLst/>
            </a:prstGeom>
          </p:spPr>
        </p:pic>
        <p:pic>
          <p:nvPicPr>
            <p:cNvPr id="16" name="Imagem 15" descr="Free vector graphic: Silhouette, Man, Women'S - Free Image ...">
              <a:extLst>
                <a:ext uri="{FF2B5EF4-FFF2-40B4-BE49-F238E27FC236}">
                  <a16:creationId xmlns:a16="http://schemas.microsoft.com/office/drawing/2014/main" id="{B676FA64-688E-493D-AC01-B808A6C0DD3C}"/>
                </a:ext>
              </a:extLst>
            </p:cNvPr>
            <p:cNvPicPr>
              <a:picLocks noChangeAspect="1"/>
            </p:cNvPicPr>
            <p:nvPr/>
          </p:nvPicPr>
          <p:blipFill rotWithShape="1">
            <a:blip r:embed="rId6" cstate="print">
              <a:duotone>
                <a:prstClr val="black"/>
                <a:srgbClr val="FF66CC">
                  <a:tint val="45000"/>
                  <a:satMod val="400000"/>
                </a:srgbClr>
              </a:duotone>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l="50680"/>
            <a:stretch/>
          </p:blipFill>
          <p:spPr>
            <a:xfrm>
              <a:off x="1209675" y="190500"/>
              <a:ext cx="621046" cy="2257425"/>
            </a:xfrm>
            <a:prstGeom prst="rect">
              <a:avLst/>
            </a:prstGeom>
          </p:spPr>
        </p:pic>
        <p:graphicFrame>
          <p:nvGraphicFramePr>
            <p:cNvPr id="17" name="Gráfico 16">
              <a:extLst>
                <a:ext uri="{FF2B5EF4-FFF2-40B4-BE49-F238E27FC236}">
                  <a16:creationId xmlns:a16="http://schemas.microsoft.com/office/drawing/2014/main" id="{9830CE51-37DA-4BE8-8766-A62BB5DD97E1}"/>
                </a:ext>
              </a:extLst>
            </p:cNvPr>
            <p:cNvGraphicFramePr>
              <a:graphicFrameLocks/>
            </p:cNvGraphicFramePr>
            <p:nvPr/>
          </p:nvGraphicFramePr>
          <p:xfrm>
            <a:off x="0" y="0"/>
            <a:ext cx="2237239" cy="2543175"/>
          </p:xfrm>
          <a:graphic>
            <a:graphicData uri="http://schemas.openxmlformats.org/drawingml/2006/chart">
              <c:chart xmlns:c="http://schemas.openxmlformats.org/drawingml/2006/chart" xmlns:r="http://schemas.openxmlformats.org/officeDocument/2006/relationships" r:id="rId8"/>
            </a:graphicData>
          </a:graphic>
        </p:graphicFrame>
      </p:grpSp>
    </p:spTree>
    <p:extLst>
      <p:ext uri="{BB962C8B-B14F-4D97-AF65-F5344CB8AC3E}">
        <p14:creationId xmlns:p14="http://schemas.microsoft.com/office/powerpoint/2010/main" val="295558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224C38-9713-0EB8-AF16-53653D86F04D}"/>
              </a:ext>
            </a:extLst>
          </p:cNvPr>
          <p:cNvSpPr txBox="1"/>
          <p:nvPr/>
        </p:nvSpPr>
        <p:spPr>
          <a:xfrm>
            <a:off x="0" y="908721"/>
            <a:ext cx="12192000" cy="532629"/>
          </a:xfrm>
          <a:prstGeom prst="rect">
            <a:avLst/>
          </a:prstGeom>
          <a:noFill/>
          <a:effectLst/>
        </p:spPr>
        <p:txBody>
          <a:bodyPr wrap="square" lIns="100760" tIns="50379" rIns="100760" bIns="50379" rtlCol="0">
            <a:spAutoFit/>
          </a:bodyPr>
          <a:lstStyle/>
          <a:p>
            <a:pPr algn="just"/>
            <a:r>
              <a:rPr lang="pt-BR" sz="1400" b="1" dirty="0">
                <a:solidFill>
                  <a:schemeClr val="bg2">
                    <a:lumMod val="50000"/>
                  </a:schemeClr>
                </a:solidFill>
                <a:latin typeface="Calibri" panose="020F0502020204030204" pitchFamily="34" charset="0"/>
                <a:cs typeface="Calibri" panose="020F0502020204030204" pitchFamily="34" charset="0"/>
              </a:rPr>
              <a:t>5 - Como o (a) Sr.(a) avalia a facilidade de acesso à lista de prestadores de serviços credenciados pelo seu plano odontológico (por exemplo: dentistas, laboratórios e outros) por meio físico ou digital (por exemplo: livro, aplicativo de celular, site na internet)?</a:t>
            </a:r>
          </a:p>
        </p:txBody>
      </p:sp>
      <p:graphicFrame>
        <p:nvGraphicFramePr>
          <p:cNvPr id="8" name="Tabela 7">
            <a:extLst>
              <a:ext uri="{FF2B5EF4-FFF2-40B4-BE49-F238E27FC236}">
                <a16:creationId xmlns:a16="http://schemas.microsoft.com/office/drawing/2014/main" id="{F87616B3-D2B9-FE52-60A4-9E395C0D2955}"/>
              </a:ext>
            </a:extLst>
          </p:cNvPr>
          <p:cNvGraphicFramePr>
            <a:graphicFrameLocks noGrp="1"/>
          </p:cNvGraphicFramePr>
          <p:nvPr>
            <p:extLst>
              <p:ext uri="{D42A27DB-BD31-4B8C-83A1-F6EECF244321}">
                <p14:modId xmlns:p14="http://schemas.microsoft.com/office/powerpoint/2010/main" val="4133912678"/>
              </p:ext>
            </p:extLst>
          </p:nvPr>
        </p:nvGraphicFramePr>
        <p:xfrm>
          <a:off x="9206521" y="1684799"/>
          <a:ext cx="2848466" cy="1831214"/>
        </p:xfrm>
        <a:graphic>
          <a:graphicData uri="http://schemas.openxmlformats.org/drawingml/2006/table">
            <a:tbl>
              <a:tblPr/>
              <a:tblGrid>
                <a:gridCol w="1424233">
                  <a:extLst>
                    <a:ext uri="{9D8B030D-6E8A-4147-A177-3AD203B41FA5}">
                      <a16:colId xmlns:a16="http://schemas.microsoft.com/office/drawing/2014/main" val="3399568873"/>
                    </a:ext>
                  </a:extLst>
                </a:gridCol>
                <a:gridCol w="1424233">
                  <a:extLst>
                    <a:ext uri="{9D8B030D-6E8A-4147-A177-3AD203B41FA5}">
                      <a16:colId xmlns:a16="http://schemas.microsoft.com/office/drawing/2014/main" val="1949039527"/>
                    </a:ext>
                  </a:extLst>
                </a:gridCol>
              </a:tblGrid>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Faixa Etária</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T2B</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559505740"/>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18 a 25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71,1</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598173083"/>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26 a 35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70,6</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3606086560"/>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36 a 45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60,9</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3512628842"/>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46 a 55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70,1</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431269831"/>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56 a 65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84,5</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3104673009"/>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Mais de 65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79,6</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3755464123"/>
                  </a:ext>
                </a:extLst>
              </a:tr>
            </a:tbl>
          </a:graphicData>
        </a:graphic>
      </p:graphicFrame>
      <p:sp>
        <p:nvSpPr>
          <p:cNvPr id="10" name="Seta para a Direita 134">
            <a:extLst>
              <a:ext uri="{FF2B5EF4-FFF2-40B4-BE49-F238E27FC236}">
                <a16:creationId xmlns:a16="http://schemas.microsoft.com/office/drawing/2014/main" id="{A433F682-661A-198E-8D9F-50839D9F3C93}"/>
              </a:ext>
            </a:extLst>
          </p:cNvPr>
          <p:cNvSpPr/>
          <p:nvPr/>
        </p:nvSpPr>
        <p:spPr>
          <a:xfrm>
            <a:off x="568320" y="1554851"/>
            <a:ext cx="1737764" cy="937664"/>
          </a:xfrm>
          <a:prstGeom prst="rightArrow">
            <a:avLst/>
          </a:prstGeom>
          <a:solidFill>
            <a:sysClr val="window" lastClr="FFFFFF">
              <a:lumMod val="95000"/>
            </a:sysClr>
          </a:solidFill>
          <a:ln w="28575" cap="flat" cmpd="sng" algn="ctr">
            <a:noFill/>
            <a:prstDash val="solid"/>
            <a:miter lim="800000"/>
          </a:ln>
          <a:effectLst/>
        </p:spPr>
        <p:txBody>
          <a:bodyPr rtlCol="0" anchor="ctr"/>
          <a:lstStyle/>
          <a:p>
            <a:pPr algn="ctr" fontAlgn="auto">
              <a:spcBef>
                <a:spcPts val="0"/>
              </a:spcBef>
              <a:spcAft>
                <a:spcPts val="0"/>
              </a:spcAft>
              <a:defRPr/>
            </a:pPr>
            <a:r>
              <a:rPr lang="pt-BR" sz="1200" b="1" kern="0" spc="300" dirty="0">
                <a:solidFill>
                  <a:schemeClr val="bg2">
                    <a:lumMod val="50000"/>
                  </a:schemeClr>
                </a:solidFill>
                <a:latin typeface="Calibri" panose="020F0502020204030204"/>
                <a:cs typeface="+mn-cs"/>
              </a:rPr>
              <a:t>Percepção</a:t>
            </a:r>
          </a:p>
        </p:txBody>
      </p:sp>
      <p:graphicFrame>
        <p:nvGraphicFramePr>
          <p:cNvPr id="25" name="Tabela 24">
            <a:extLst>
              <a:ext uri="{FF2B5EF4-FFF2-40B4-BE49-F238E27FC236}">
                <a16:creationId xmlns:a16="http://schemas.microsoft.com/office/drawing/2014/main" id="{277E68C3-7E3D-4516-FA0A-FC5A85860BCC}"/>
              </a:ext>
            </a:extLst>
          </p:cNvPr>
          <p:cNvGraphicFramePr>
            <a:graphicFrameLocks noGrp="1"/>
          </p:cNvGraphicFramePr>
          <p:nvPr>
            <p:extLst>
              <p:ext uri="{D42A27DB-BD31-4B8C-83A1-F6EECF244321}">
                <p14:modId xmlns:p14="http://schemas.microsoft.com/office/powerpoint/2010/main" val="3144220680"/>
              </p:ext>
            </p:extLst>
          </p:nvPr>
        </p:nvGraphicFramePr>
        <p:xfrm>
          <a:off x="39404" y="5101556"/>
          <a:ext cx="6056596" cy="847725"/>
        </p:xfrm>
        <a:graphic>
          <a:graphicData uri="http://schemas.openxmlformats.org/drawingml/2006/table">
            <a:tbl>
              <a:tblPr/>
              <a:tblGrid>
                <a:gridCol w="6056596">
                  <a:extLst>
                    <a:ext uri="{9D8B030D-6E8A-4147-A177-3AD203B41FA5}">
                      <a16:colId xmlns:a16="http://schemas.microsoft.com/office/drawing/2014/main" val="162966755"/>
                    </a:ext>
                  </a:extLst>
                </a:gridCol>
              </a:tblGrid>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Base: </a:t>
                      </a:r>
                      <a:r>
                        <a:rPr lang="pt-BR" sz="1000" b="1" i="0" u="none" strike="noStrike" dirty="0">
                          <a:solidFill>
                            <a:schemeClr val="bg2">
                              <a:lumMod val="50000"/>
                            </a:schemeClr>
                          </a:solidFill>
                          <a:effectLst/>
                          <a:latin typeface="Calibri" panose="020F0502020204030204" pitchFamily="34" charset="0"/>
                        </a:rPr>
                        <a:t>625</a:t>
                      </a:r>
                      <a:r>
                        <a:rPr lang="pt-BR" sz="1000" b="0" i="0" u="none" strike="noStrike" dirty="0">
                          <a:solidFill>
                            <a:schemeClr val="bg2">
                              <a:lumMod val="50000"/>
                            </a:schemeClr>
                          </a:solidFill>
                          <a:effectLst/>
                          <a:latin typeface="Calibri" panose="020F0502020204030204" pitchFamily="34" charset="0"/>
                        </a:rPr>
                        <a:t> | Margem de Erro: </a:t>
                      </a:r>
                      <a:r>
                        <a:rPr lang="pt-BR" sz="1000" b="1" i="0" u="none" strike="noStrike" dirty="0">
                          <a:solidFill>
                            <a:schemeClr val="bg2">
                              <a:lumMod val="50000"/>
                            </a:schemeClr>
                          </a:solidFill>
                          <a:effectLst/>
                          <a:latin typeface="Calibri" panose="020F0502020204030204" pitchFamily="34" charset="0"/>
                        </a:rPr>
                        <a:t>3,92.</a:t>
                      </a:r>
                      <a:endParaRPr lang="pt-BR" sz="1000" b="0" i="0" u="none" strike="noStrike" dirty="0">
                        <a:solidFill>
                          <a:schemeClr val="bg2">
                            <a:lumMod val="50000"/>
                          </a:schemeClr>
                        </a:solidFill>
                        <a:effectLst/>
                        <a:latin typeface="Calibri" panose="020F050202020403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37591367"/>
                  </a:ext>
                </a:extLst>
              </a:tr>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Não acessei = Nunca acessei a lista de prestadores de serviços credenciados: </a:t>
                      </a:r>
                      <a:r>
                        <a:rPr lang="pt-BR" sz="1000" b="1" i="0" u="none" strike="noStrike" dirty="0">
                          <a:solidFill>
                            <a:schemeClr val="bg2">
                              <a:lumMod val="50000"/>
                            </a:schemeClr>
                          </a:solidFill>
                          <a:effectLst/>
                          <a:latin typeface="Calibri" panose="020F0502020204030204" pitchFamily="34" charset="0"/>
                        </a:rPr>
                        <a:t>79 entrevistados </a:t>
                      </a:r>
                      <a:r>
                        <a:rPr lang="pt-BR" sz="1000" b="0" i="0" u="none" strike="noStrike" dirty="0">
                          <a:solidFill>
                            <a:schemeClr val="bg2">
                              <a:lumMod val="50000"/>
                            </a:schemeClr>
                          </a:solidFill>
                          <a:effectLst/>
                          <a:latin typeface="Calibri" panose="020F0502020204030204" pitchFamily="34" charset="0"/>
                        </a:rPr>
                        <a:t>(não considerado para cálculo dos resultados).</a:t>
                      </a:r>
                    </a:p>
                    <a:p>
                      <a:pPr algn="l" fontAlgn="t"/>
                      <a:r>
                        <a:rPr lang="pt-BR" sz="1000" b="0" i="0" u="none" strike="noStrike" dirty="0">
                          <a:solidFill>
                            <a:schemeClr val="bg2">
                              <a:lumMod val="50000"/>
                            </a:schemeClr>
                          </a:solidFill>
                          <a:effectLst/>
                          <a:latin typeface="Calibri" panose="020F0502020204030204" pitchFamily="34" charset="0"/>
                        </a:rPr>
                        <a:t>Não sei = Não sei/Não me lembro: </a:t>
                      </a:r>
                      <a:r>
                        <a:rPr lang="pt-BR" sz="1000" b="1" i="0" u="none" strike="noStrike" dirty="0">
                          <a:solidFill>
                            <a:schemeClr val="bg2">
                              <a:lumMod val="50000"/>
                            </a:schemeClr>
                          </a:solidFill>
                          <a:effectLst/>
                          <a:latin typeface="Calibri" panose="020F0502020204030204" pitchFamily="34" charset="0"/>
                        </a:rPr>
                        <a:t>12 entrevistados </a:t>
                      </a:r>
                      <a:r>
                        <a:rPr lang="pt-BR" sz="1000" b="0" i="0" u="none" strike="noStrike" dirty="0">
                          <a:solidFill>
                            <a:schemeClr val="bg2">
                              <a:lumMod val="50000"/>
                            </a:schemeClr>
                          </a:solidFill>
                          <a:effectLst/>
                          <a:latin typeface="Calibri" panose="020F0502020204030204" pitchFamily="34" charset="0"/>
                        </a:rPr>
                        <a:t>(não considerados para cálculo dos indicadores).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09790492"/>
                  </a:ext>
                </a:extLst>
              </a:tr>
              <a:tr h="190500">
                <a:tc>
                  <a:txBody>
                    <a:bodyPr/>
                    <a:lstStyle/>
                    <a:p>
                      <a:pPr algn="l" fontAlgn="t"/>
                      <a:r>
                        <a:rPr lang="pt-BR" sz="900" b="0" i="0" u="none" strike="noStrike" dirty="0">
                          <a:solidFill>
                            <a:schemeClr val="bg2">
                              <a:lumMod val="50000"/>
                            </a:schemeClr>
                          </a:solidFill>
                          <a:effectLst/>
                          <a:latin typeface="Calibri" panose="020F0502020204030204" pitchFamily="34" charset="0"/>
                        </a:rPr>
                        <a:t>Nota: Resultados apresentados em percentual (%).</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90946733"/>
                  </a:ext>
                </a:extLst>
              </a:tr>
            </a:tbl>
          </a:graphicData>
        </a:graphic>
      </p:graphicFrame>
      <p:graphicFrame>
        <p:nvGraphicFramePr>
          <p:cNvPr id="26" name="Tabela 25">
            <a:extLst>
              <a:ext uri="{FF2B5EF4-FFF2-40B4-BE49-F238E27FC236}">
                <a16:creationId xmlns:a16="http://schemas.microsoft.com/office/drawing/2014/main" id="{3297DCCA-C5DC-7C88-DA44-4C9BBD5AC89B}"/>
              </a:ext>
            </a:extLst>
          </p:cNvPr>
          <p:cNvGraphicFramePr>
            <a:graphicFrameLocks noGrp="1"/>
          </p:cNvGraphicFramePr>
          <p:nvPr>
            <p:extLst>
              <p:ext uri="{D42A27DB-BD31-4B8C-83A1-F6EECF244321}">
                <p14:modId xmlns:p14="http://schemas.microsoft.com/office/powerpoint/2010/main" val="409518679"/>
              </p:ext>
            </p:extLst>
          </p:nvPr>
        </p:nvGraphicFramePr>
        <p:xfrm>
          <a:off x="142704" y="4277411"/>
          <a:ext cx="5189478" cy="678863"/>
        </p:xfrm>
        <a:graphic>
          <a:graphicData uri="http://schemas.openxmlformats.org/drawingml/2006/table">
            <a:tbl>
              <a:tblPr/>
              <a:tblGrid>
                <a:gridCol w="741354">
                  <a:extLst>
                    <a:ext uri="{9D8B030D-6E8A-4147-A177-3AD203B41FA5}">
                      <a16:colId xmlns:a16="http://schemas.microsoft.com/office/drawing/2014/main" val="2165280647"/>
                    </a:ext>
                  </a:extLst>
                </a:gridCol>
                <a:gridCol w="741354">
                  <a:extLst>
                    <a:ext uri="{9D8B030D-6E8A-4147-A177-3AD203B41FA5}">
                      <a16:colId xmlns:a16="http://schemas.microsoft.com/office/drawing/2014/main" val="3298146854"/>
                    </a:ext>
                  </a:extLst>
                </a:gridCol>
                <a:gridCol w="741354">
                  <a:extLst>
                    <a:ext uri="{9D8B030D-6E8A-4147-A177-3AD203B41FA5}">
                      <a16:colId xmlns:a16="http://schemas.microsoft.com/office/drawing/2014/main" val="2970168599"/>
                    </a:ext>
                  </a:extLst>
                </a:gridCol>
                <a:gridCol w="741354">
                  <a:extLst>
                    <a:ext uri="{9D8B030D-6E8A-4147-A177-3AD203B41FA5}">
                      <a16:colId xmlns:a16="http://schemas.microsoft.com/office/drawing/2014/main" val="3009002003"/>
                    </a:ext>
                  </a:extLst>
                </a:gridCol>
                <a:gridCol w="741354">
                  <a:extLst>
                    <a:ext uri="{9D8B030D-6E8A-4147-A177-3AD203B41FA5}">
                      <a16:colId xmlns:a16="http://schemas.microsoft.com/office/drawing/2014/main" val="2071753375"/>
                    </a:ext>
                  </a:extLst>
                </a:gridCol>
                <a:gridCol w="741354">
                  <a:extLst>
                    <a:ext uri="{9D8B030D-6E8A-4147-A177-3AD203B41FA5}">
                      <a16:colId xmlns:a16="http://schemas.microsoft.com/office/drawing/2014/main" val="3527956893"/>
                    </a:ext>
                  </a:extLst>
                </a:gridCol>
                <a:gridCol w="741354">
                  <a:extLst>
                    <a:ext uri="{9D8B030D-6E8A-4147-A177-3AD203B41FA5}">
                      <a16:colId xmlns:a16="http://schemas.microsoft.com/office/drawing/2014/main" val="3657888480"/>
                    </a:ext>
                  </a:extLst>
                </a:gridCol>
              </a:tblGrid>
              <a:tr h="29893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Muito ruim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Ruim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Regular</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Bom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Muito bom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acessei</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sei</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7866756"/>
                  </a:ext>
                </a:extLst>
              </a:tr>
              <a:tr h="189964">
                <a:tc>
                  <a:txBody>
                    <a:bodyPr/>
                    <a:lstStyle/>
                    <a:p>
                      <a:pPr algn="ctr" rtl="0" fontAlgn="ctr">
                        <a:buNone/>
                      </a:pPr>
                      <a:r>
                        <a:rPr lang="pt-BR" sz="1000" b="0" i="0" u="none" strike="noStrike" dirty="0">
                          <a:solidFill>
                            <a:srgbClr val="404040"/>
                          </a:solidFill>
                          <a:effectLst/>
                          <a:latin typeface="Calibri" panose="020F0502020204030204" pitchFamily="34" charset="0"/>
                        </a:rPr>
                        <a:t>4,1</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5,2</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13,0</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36,0</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29,1</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11,0</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dirty="0">
                          <a:solidFill>
                            <a:srgbClr val="404040"/>
                          </a:solidFill>
                          <a:effectLst/>
                          <a:latin typeface="Calibri" panose="020F0502020204030204" pitchFamily="34" charset="0"/>
                        </a:rPr>
                        <a:t>1,7</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29678748"/>
                  </a:ext>
                </a:extLst>
              </a:tr>
              <a:tr h="189964">
                <a:tc gridSpan="7">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pt-BR" sz="800" b="1" i="0" u="none" strike="noStrike" dirty="0">
                          <a:solidFill>
                            <a:schemeClr val="bg1">
                              <a:lumMod val="65000"/>
                            </a:schemeClr>
                          </a:solidFill>
                          <a:effectLst/>
                          <a:latin typeface="Calibri" panose="020F0502020204030204" pitchFamily="34" charset="0"/>
                        </a:rPr>
                        <a:t>FREQUÊNCIA</a:t>
                      </a:r>
                      <a:endParaRPr lang="pt-BR" sz="1000" b="1" i="0" u="none" strike="noStrike" dirty="0">
                        <a:solidFill>
                          <a:schemeClr val="bg1">
                            <a:lumMod val="65000"/>
                          </a:schemeClr>
                        </a:solidFill>
                        <a:effectLst/>
                        <a:latin typeface="Calibri" panose="020F0502020204030204" pitchFamily="34" charset="0"/>
                      </a:endParaRP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pt-BR"/>
                    </a:p>
                  </a:txBody>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0782612"/>
                  </a:ext>
                </a:extLst>
              </a:tr>
            </a:tbl>
          </a:graphicData>
        </a:graphic>
      </p:graphicFrame>
      <p:sp>
        <p:nvSpPr>
          <p:cNvPr id="27" name="Retângulo 26">
            <a:extLst>
              <a:ext uri="{FF2B5EF4-FFF2-40B4-BE49-F238E27FC236}">
                <a16:creationId xmlns:a16="http://schemas.microsoft.com/office/drawing/2014/main" id="{A47FADA0-F229-FD8D-BD6C-7CBCF5F53EED}"/>
              </a:ext>
            </a:extLst>
          </p:cNvPr>
          <p:cNvSpPr/>
          <p:nvPr/>
        </p:nvSpPr>
        <p:spPr>
          <a:xfrm>
            <a:off x="2368520" y="2016671"/>
            <a:ext cx="1486196" cy="2551928"/>
          </a:xfrm>
          <a:prstGeom prst="rect">
            <a:avLst/>
          </a:prstGeom>
          <a:noFill/>
          <a:ln w="12700" cap="flat" cmpd="sng" algn="ctr">
            <a:solidFill>
              <a:srgbClr val="FF7C80"/>
            </a:solidFill>
            <a:prstDash val="lgDash"/>
            <a:miter lim="800000"/>
            <a:headEnd type="none" w="med" len="med"/>
            <a:tailEnd type="none" w="med" len="me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lang="pt-BR" kern="0">
              <a:ln>
                <a:solidFill>
                  <a:srgbClr val="70AD47"/>
                </a:solidFill>
              </a:ln>
              <a:solidFill>
                <a:prstClr val="white"/>
              </a:solidFill>
              <a:latin typeface="Calibri" panose="020F0502020204030204"/>
            </a:endParaRPr>
          </a:p>
        </p:txBody>
      </p:sp>
      <p:sp>
        <p:nvSpPr>
          <p:cNvPr id="28" name="Retângulo 27">
            <a:extLst>
              <a:ext uri="{FF2B5EF4-FFF2-40B4-BE49-F238E27FC236}">
                <a16:creationId xmlns:a16="http://schemas.microsoft.com/office/drawing/2014/main" id="{6F4B5B65-6C21-00FA-54C5-3F76A3470FE2}"/>
              </a:ext>
            </a:extLst>
          </p:cNvPr>
          <p:cNvSpPr/>
          <p:nvPr/>
        </p:nvSpPr>
        <p:spPr>
          <a:xfrm>
            <a:off x="10629641" y="2990232"/>
            <a:ext cx="1423100" cy="271909"/>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29" name="Retângulo 28">
            <a:extLst>
              <a:ext uri="{FF2B5EF4-FFF2-40B4-BE49-F238E27FC236}">
                <a16:creationId xmlns:a16="http://schemas.microsoft.com/office/drawing/2014/main" id="{74C9C127-14FA-97C6-DBC3-D19B6A51F14E}"/>
              </a:ext>
            </a:extLst>
          </p:cNvPr>
          <p:cNvSpPr/>
          <p:nvPr/>
        </p:nvSpPr>
        <p:spPr>
          <a:xfrm>
            <a:off x="10629641" y="2464451"/>
            <a:ext cx="1423100" cy="271909"/>
          </a:xfrm>
          <a:prstGeom prst="rect">
            <a:avLst/>
          </a:prstGeom>
          <a:noFill/>
          <a:ln w="19050" cap="rnd" cmpd="sng" algn="ctr">
            <a:solidFill>
              <a:srgbClr val="FF7C80"/>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30" name="Retângulo 29">
            <a:extLst>
              <a:ext uri="{FF2B5EF4-FFF2-40B4-BE49-F238E27FC236}">
                <a16:creationId xmlns:a16="http://schemas.microsoft.com/office/drawing/2014/main" id="{E07586F0-8498-108A-5205-09319E777897}"/>
              </a:ext>
            </a:extLst>
          </p:cNvPr>
          <p:cNvSpPr/>
          <p:nvPr/>
        </p:nvSpPr>
        <p:spPr>
          <a:xfrm>
            <a:off x="6733230" y="3852062"/>
            <a:ext cx="5321757" cy="2880320"/>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just"/>
            <a:r>
              <a:rPr lang="pt-BR" sz="1200" dirty="0">
                <a:solidFill>
                  <a:schemeClr val="bg2">
                    <a:lumMod val="50000"/>
                  </a:schemeClr>
                </a:solidFill>
                <a:latin typeface="Calibri" panose="020F0502020204030204" pitchFamily="34" charset="0"/>
                <a:cs typeface="Calibri" panose="020F0502020204030204" pitchFamily="34" charset="0"/>
              </a:rPr>
              <a:t>Dentre os beneficiários que acessaram a lista de prestadores de serviços e souberam responder, </a:t>
            </a:r>
            <a:r>
              <a:rPr lang="pt-BR" sz="1200" b="1" dirty="0">
                <a:solidFill>
                  <a:schemeClr val="bg2">
                    <a:lumMod val="50000"/>
                  </a:schemeClr>
                </a:solidFill>
                <a:latin typeface="Calibri" panose="020F0502020204030204" pitchFamily="34" charset="0"/>
                <a:cs typeface="Calibri" panose="020F0502020204030204" pitchFamily="34" charset="0"/>
              </a:rPr>
              <a:t>74,6% </a:t>
            </a:r>
            <a:r>
              <a:rPr lang="pt-BR" sz="1200" dirty="0">
                <a:solidFill>
                  <a:schemeClr val="bg2">
                    <a:lumMod val="50000"/>
                  </a:schemeClr>
                </a:solidFill>
                <a:latin typeface="Calibri" panose="020F0502020204030204" pitchFamily="34" charset="0"/>
                <a:cs typeface="Calibri" panose="020F0502020204030204" pitchFamily="34" charset="0"/>
              </a:rPr>
              <a:t>dos entrevistados avaliaram positivamente este atributo (</a:t>
            </a:r>
            <a:r>
              <a:rPr lang="pt-BR" sz="1200" b="1" dirty="0">
                <a:solidFill>
                  <a:schemeClr val="bg2">
                    <a:lumMod val="50000"/>
                  </a:schemeClr>
                </a:solidFill>
                <a:latin typeface="Calibri" panose="020F0502020204030204" pitchFamily="34" charset="0"/>
                <a:cs typeface="Calibri" panose="020F0502020204030204" pitchFamily="34" charset="0"/>
              </a:rPr>
              <a:t>Bom</a:t>
            </a:r>
            <a:r>
              <a:rPr lang="pt-BR" sz="1200" dirty="0">
                <a:solidFill>
                  <a:schemeClr val="bg2">
                    <a:lumMod val="50000"/>
                  </a:schemeClr>
                </a:solidFill>
                <a:latin typeface="Calibri" panose="020F0502020204030204" pitchFamily="34" charset="0"/>
                <a:cs typeface="Calibri" panose="020F0502020204030204" pitchFamily="34" charset="0"/>
              </a:rPr>
              <a:t> e </a:t>
            </a:r>
            <a:r>
              <a:rPr lang="pt-BR" sz="1200" b="1" dirty="0">
                <a:solidFill>
                  <a:schemeClr val="bg2">
                    <a:lumMod val="50000"/>
                  </a:schemeClr>
                </a:solidFill>
                <a:latin typeface="Calibri" panose="020F0502020204030204" pitchFamily="34" charset="0"/>
                <a:cs typeface="Calibri" panose="020F0502020204030204" pitchFamily="34" charset="0"/>
              </a:rPr>
              <a:t>Muito bom</a:t>
            </a:r>
            <a:r>
              <a:rPr lang="pt-BR" sz="1200" dirty="0">
                <a:solidFill>
                  <a:schemeClr val="bg2">
                    <a:lumMod val="50000"/>
                  </a:schemeClr>
                </a:solidFill>
                <a:latin typeface="Calibri" panose="020F0502020204030204" pitchFamily="34" charset="0"/>
                <a:cs typeface="Calibri" panose="020F0502020204030204" pitchFamily="34" charset="0"/>
              </a:rPr>
              <a:t>),</a:t>
            </a:r>
            <a:r>
              <a:rPr lang="pt-BR" sz="1200" b="1" dirty="0">
                <a:solidFill>
                  <a:schemeClr val="bg2">
                    <a:lumMod val="50000"/>
                  </a:schemeClr>
                </a:solidFill>
                <a:latin typeface="Calibri" panose="020F0502020204030204" pitchFamily="34" charset="0"/>
                <a:cs typeface="Calibri" panose="020F0502020204030204" pitchFamily="34" charset="0"/>
              </a:rPr>
              <a:t> </a:t>
            </a:r>
            <a:r>
              <a:rPr lang="pt-BR" sz="1200" dirty="0">
                <a:solidFill>
                  <a:schemeClr val="bg2">
                    <a:lumMod val="50000"/>
                  </a:schemeClr>
                </a:solidFill>
                <a:latin typeface="Calibri" panose="020F0502020204030204" pitchFamily="34" charset="0"/>
                <a:cs typeface="Calibri" panose="020F0502020204030204" pitchFamily="34" charset="0"/>
              </a:rPr>
              <a:t>classificando-o em </a:t>
            </a:r>
            <a:r>
              <a:rPr lang="pt-BR" sz="1200" b="1" dirty="0">
                <a:solidFill>
                  <a:schemeClr val="bg2">
                    <a:lumMod val="50000"/>
                  </a:schemeClr>
                </a:solidFill>
                <a:latin typeface="Calibri" panose="020F0502020204030204" pitchFamily="34" charset="0"/>
                <a:cs typeface="Calibri" panose="020F0502020204030204" pitchFamily="34" charset="0"/>
              </a:rPr>
              <a:t>Não</a:t>
            </a:r>
            <a:r>
              <a:rPr lang="pt-BR" sz="1200" dirty="0">
                <a:solidFill>
                  <a:schemeClr val="bg2">
                    <a:lumMod val="50000"/>
                  </a:schemeClr>
                </a:solidFill>
                <a:latin typeface="Calibri" panose="020F0502020204030204" pitchFamily="34" charset="0"/>
                <a:cs typeface="Calibri" panose="020F0502020204030204" pitchFamily="34" charset="0"/>
              </a:rPr>
              <a:t> </a:t>
            </a:r>
            <a:r>
              <a:rPr lang="pt-BR" sz="1200" b="1" dirty="0">
                <a:solidFill>
                  <a:schemeClr val="bg2">
                    <a:lumMod val="50000"/>
                  </a:schemeClr>
                </a:solidFill>
                <a:latin typeface="Calibri" panose="020F0502020204030204" pitchFamily="34" charset="0"/>
                <a:cs typeface="Calibri" panose="020F0502020204030204" pitchFamily="34" charset="0"/>
              </a:rPr>
              <a:t>Conformidade</a:t>
            </a:r>
            <a:r>
              <a:rPr lang="pt-BR" sz="1200" dirty="0">
                <a:solidFill>
                  <a:schemeClr val="bg2">
                    <a:lumMod val="50000"/>
                  </a:schemeClr>
                </a:solidFill>
                <a:latin typeface="Calibri" panose="020F0502020204030204" pitchFamily="34" charset="0"/>
                <a:cs typeface="Calibri" panose="020F0502020204030204" pitchFamily="34" charset="0"/>
              </a:rPr>
              <a:t>.</a:t>
            </a:r>
            <a:r>
              <a:rPr lang="pt-BR" sz="1200" b="1" dirty="0">
                <a:solidFill>
                  <a:schemeClr val="bg2">
                    <a:lumMod val="50000"/>
                  </a:schemeClr>
                </a:solidFill>
                <a:latin typeface="Calibri" panose="020F0502020204030204" pitchFamily="34" charset="0"/>
                <a:cs typeface="Calibri" panose="020F0502020204030204" pitchFamily="34" charset="0"/>
              </a:rPr>
              <a:t> </a:t>
            </a:r>
            <a:r>
              <a:rPr lang="pt-BR" sz="1200" dirty="0">
                <a:solidFill>
                  <a:schemeClr val="bg2">
                    <a:lumMod val="50000"/>
                  </a:schemeClr>
                </a:solidFill>
                <a:latin typeface="Calibri" panose="020F0502020204030204" pitchFamily="34" charset="0"/>
                <a:cs typeface="Calibri" panose="020F0502020204030204" pitchFamily="34" charset="0"/>
              </a:rPr>
              <a:t>Destaque positivo para a opção </a:t>
            </a:r>
            <a:r>
              <a:rPr lang="pt-BR" sz="1200" b="1" dirty="0">
                <a:solidFill>
                  <a:schemeClr val="bg2">
                    <a:lumMod val="50000"/>
                  </a:schemeClr>
                </a:solidFill>
                <a:latin typeface="Calibri" panose="020F0502020204030204" pitchFamily="34" charset="0"/>
                <a:cs typeface="Calibri" panose="020F0502020204030204" pitchFamily="34" charset="0"/>
              </a:rPr>
              <a:t>Muito ruim</a:t>
            </a:r>
            <a:r>
              <a:rPr lang="pt-BR" sz="1200" dirty="0">
                <a:solidFill>
                  <a:schemeClr val="bg2">
                    <a:lumMod val="50000"/>
                  </a:schemeClr>
                </a:solidFill>
                <a:latin typeface="Calibri" panose="020F0502020204030204" pitchFamily="34" charset="0"/>
                <a:cs typeface="Calibri" panose="020F0502020204030204" pitchFamily="34" charset="0"/>
              </a:rPr>
              <a:t> que obteve apenas </a:t>
            </a:r>
            <a:r>
              <a:rPr lang="pt-BR" sz="1200" b="1" dirty="0">
                <a:solidFill>
                  <a:schemeClr val="bg2">
                    <a:lumMod val="50000"/>
                  </a:schemeClr>
                </a:solidFill>
                <a:latin typeface="Calibri" panose="020F0502020204030204" pitchFamily="34" charset="0"/>
                <a:cs typeface="Calibri" panose="020F0502020204030204" pitchFamily="34" charset="0"/>
              </a:rPr>
              <a:t>4,6% </a:t>
            </a:r>
            <a:r>
              <a:rPr lang="pt-BR" sz="1200" dirty="0">
                <a:solidFill>
                  <a:schemeClr val="bg2">
                    <a:lumMod val="50000"/>
                  </a:schemeClr>
                </a:solidFill>
                <a:latin typeface="Calibri" panose="020F0502020204030204" pitchFamily="34" charset="0"/>
                <a:cs typeface="Calibri" panose="020F0502020204030204" pitchFamily="34" charset="0"/>
              </a:rPr>
              <a:t>de menções</a:t>
            </a:r>
            <a:r>
              <a:rPr lang="pt-BR" sz="1200" b="1" dirty="0">
                <a:solidFill>
                  <a:schemeClr val="bg2">
                    <a:lumMod val="50000"/>
                  </a:schemeClr>
                </a:solidFill>
                <a:latin typeface="Calibri" panose="020F0502020204030204" pitchFamily="34" charset="0"/>
                <a:cs typeface="Calibri" panose="020F0502020204030204" pitchFamily="34" charset="0"/>
              </a:rPr>
              <a:t>.</a:t>
            </a:r>
            <a:r>
              <a:rPr lang="pt-BR" sz="1200" dirty="0">
                <a:solidFill>
                  <a:schemeClr val="bg2">
                    <a:lumMod val="50000"/>
                  </a:schemeClr>
                </a:solidFill>
                <a:latin typeface="Calibri" panose="020F0502020204030204" pitchFamily="34" charset="0"/>
                <a:cs typeface="Calibri" panose="020F0502020204030204" pitchFamily="34" charset="0"/>
              </a:rPr>
              <a:t> O maior índice de não satisfeitos está no gradiente </a:t>
            </a:r>
            <a:r>
              <a:rPr lang="pt-BR" sz="1200" b="1" dirty="0">
                <a:solidFill>
                  <a:schemeClr val="bg2">
                    <a:lumMod val="50000"/>
                  </a:schemeClr>
                </a:solidFill>
                <a:latin typeface="Calibri" panose="020F0502020204030204" pitchFamily="34" charset="0"/>
                <a:cs typeface="Calibri" panose="020F0502020204030204" pitchFamily="34" charset="0"/>
              </a:rPr>
              <a:t>Regular</a:t>
            </a:r>
            <a:r>
              <a:rPr lang="pt-BR" sz="1200" dirty="0">
                <a:solidFill>
                  <a:schemeClr val="bg2">
                    <a:lumMod val="50000"/>
                  </a:schemeClr>
                </a:solidFill>
                <a:latin typeface="Calibri" panose="020F0502020204030204" pitchFamily="34" charset="0"/>
                <a:cs typeface="Calibri" panose="020F0502020204030204" pitchFamily="34" charset="0"/>
              </a:rPr>
              <a:t> com </a:t>
            </a:r>
            <a:r>
              <a:rPr lang="pt-BR" sz="1200" b="1" dirty="0">
                <a:solidFill>
                  <a:schemeClr val="bg2">
                    <a:lumMod val="50000"/>
                  </a:schemeClr>
                </a:solidFill>
                <a:latin typeface="Calibri" panose="020F0502020204030204" pitchFamily="34" charset="0"/>
                <a:cs typeface="Calibri" panose="020F0502020204030204" pitchFamily="34" charset="0"/>
              </a:rPr>
              <a:t>14,9%</a:t>
            </a:r>
            <a:r>
              <a:rPr lang="pt-BR" sz="1200" dirty="0">
                <a:solidFill>
                  <a:schemeClr val="bg2">
                    <a:lumMod val="50000"/>
                  </a:schemeClr>
                </a:solidFill>
                <a:latin typeface="Calibri" panose="020F0502020204030204" pitchFamily="34" charset="0"/>
                <a:cs typeface="Calibri" panose="020F0502020204030204" pitchFamily="34" charset="0"/>
              </a:rPr>
              <a:t>.</a:t>
            </a:r>
          </a:p>
          <a:p>
            <a:pPr algn="just"/>
            <a:endParaRPr lang="pt-BR" sz="400" dirty="0">
              <a:solidFill>
                <a:schemeClr val="bg2">
                  <a:lumMod val="50000"/>
                </a:schemeClr>
              </a:solidFill>
              <a:latin typeface="Calibri" panose="020F0502020204030204" pitchFamily="34" charset="0"/>
              <a:cs typeface="Calibri" panose="020F0502020204030204" pitchFamily="34" charset="0"/>
            </a:endParaRPr>
          </a:p>
          <a:p>
            <a:pPr algn="just"/>
            <a:r>
              <a:rPr lang="pt-BR" sz="1200" b="1" dirty="0">
                <a:solidFill>
                  <a:schemeClr val="bg2">
                    <a:lumMod val="50000"/>
                  </a:schemeClr>
                </a:solidFill>
                <a:latin typeface="Calibri" panose="020F0502020204030204" pitchFamily="34" charset="0"/>
                <a:cs typeface="Calibri" panose="020F0502020204030204" pitchFamily="34" charset="0"/>
              </a:rPr>
              <a:t>Ponto de atenção </a:t>
            </a:r>
            <a:r>
              <a:rPr lang="pt-BR" sz="1200" dirty="0">
                <a:solidFill>
                  <a:schemeClr val="bg2">
                    <a:lumMod val="50000"/>
                  </a:schemeClr>
                </a:solidFill>
                <a:latin typeface="Calibri" panose="020F0502020204030204" pitchFamily="34" charset="0"/>
                <a:cs typeface="Calibri" panose="020F0502020204030204" pitchFamily="34" charset="0"/>
              </a:rPr>
              <a:t>ao viés de baixa de </a:t>
            </a:r>
            <a:r>
              <a:rPr lang="pt-BR" sz="1200" b="1" dirty="0">
                <a:solidFill>
                  <a:schemeClr val="bg2">
                    <a:lumMod val="50000"/>
                  </a:schemeClr>
                </a:solidFill>
                <a:latin typeface="Calibri" panose="020F0502020204030204" pitchFamily="34" charset="0"/>
                <a:cs typeface="Calibri" panose="020F0502020204030204" pitchFamily="34" charset="0"/>
              </a:rPr>
              <a:t>8pp</a:t>
            </a:r>
            <a:r>
              <a:rPr lang="pt-BR" sz="1200" dirty="0">
                <a:solidFill>
                  <a:schemeClr val="bg2">
                    <a:lumMod val="50000"/>
                  </a:schemeClr>
                </a:solidFill>
                <a:latin typeface="Calibri" panose="020F0502020204030204" pitchFamily="34" charset="0"/>
                <a:cs typeface="Calibri" panose="020F0502020204030204" pitchFamily="34" charset="0"/>
              </a:rPr>
              <a:t> entre as menções positivas, o que indica probabilidade de migração de satisfação para não satisfação.</a:t>
            </a:r>
          </a:p>
          <a:p>
            <a:pPr algn="just"/>
            <a:endParaRPr lang="pt-BR" sz="400" dirty="0">
              <a:solidFill>
                <a:schemeClr val="bg2">
                  <a:lumMod val="50000"/>
                </a:schemeClr>
              </a:solidFill>
              <a:latin typeface="Calibri" panose="020F0502020204030204" pitchFamily="34" charset="0"/>
              <a:cs typeface="Calibri" panose="020F0502020204030204" pitchFamily="34" charset="0"/>
            </a:endParaRPr>
          </a:p>
          <a:p>
            <a:pPr algn="just"/>
            <a:r>
              <a:rPr lang="pt-BR" sz="1200" kern="0" dirty="0">
                <a:solidFill>
                  <a:schemeClr val="bg2">
                    <a:lumMod val="50000"/>
                  </a:schemeClr>
                </a:solidFill>
                <a:latin typeface="Calibri" panose="020F0502020204030204"/>
                <a:cs typeface="Times New Roman" panose="02020603050405020304" pitchFamily="18" charset="0"/>
              </a:rPr>
              <a:t>Analisando os perfis, o público </a:t>
            </a:r>
            <a:r>
              <a:rPr lang="pt-BR" sz="1200" b="1" kern="0" dirty="0">
                <a:solidFill>
                  <a:schemeClr val="bg2">
                    <a:lumMod val="50000"/>
                  </a:schemeClr>
                </a:solidFill>
                <a:latin typeface="Calibri" panose="020F0502020204030204"/>
                <a:cs typeface="Times New Roman" panose="02020603050405020304" pitchFamily="18" charset="0"/>
              </a:rPr>
              <a:t>Masculino</a:t>
            </a:r>
            <a:r>
              <a:rPr lang="pt-BR" sz="1200" kern="0" dirty="0">
                <a:solidFill>
                  <a:schemeClr val="bg2">
                    <a:lumMod val="50000"/>
                  </a:schemeClr>
                </a:solidFill>
                <a:latin typeface="Calibri" panose="020F0502020204030204"/>
                <a:cs typeface="Times New Roman" panose="02020603050405020304" pitchFamily="18" charset="0"/>
              </a:rPr>
              <a:t> foi quem melhor avaliou com </a:t>
            </a:r>
            <a:r>
              <a:rPr lang="pt-BR" sz="1200" b="1" kern="0" dirty="0">
                <a:solidFill>
                  <a:schemeClr val="bg2">
                    <a:lumMod val="50000"/>
                  </a:schemeClr>
                </a:solidFill>
                <a:latin typeface="Calibri" panose="020F0502020204030204"/>
                <a:cs typeface="Times New Roman" panose="02020603050405020304" pitchFamily="18" charset="0"/>
              </a:rPr>
              <a:t>79,1% </a:t>
            </a:r>
            <a:r>
              <a:rPr lang="pt-BR" sz="1200" kern="0" dirty="0">
                <a:solidFill>
                  <a:schemeClr val="bg2">
                    <a:lumMod val="50000"/>
                  </a:schemeClr>
                </a:solidFill>
                <a:latin typeface="Calibri" panose="020F0502020204030204"/>
                <a:cs typeface="Times New Roman" panose="02020603050405020304" pitchFamily="18" charset="0"/>
              </a:rPr>
              <a:t>classificando em patamar de </a:t>
            </a:r>
            <a:r>
              <a:rPr lang="pt-BR" sz="1200" b="1" kern="0" dirty="0">
                <a:solidFill>
                  <a:schemeClr val="bg2">
                    <a:lumMod val="50000"/>
                  </a:schemeClr>
                </a:solidFill>
                <a:latin typeface="Calibri" panose="020F0502020204030204"/>
                <a:cs typeface="Times New Roman" panose="02020603050405020304" pitchFamily="18" charset="0"/>
              </a:rPr>
              <a:t>Não Conformidade.</a:t>
            </a:r>
            <a:r>
              <a:rPr lang="pt-BR" sz="1200" b="1" dirty="0">
                <a:solidFill>
                  <a:schemeClr val="bg2">
                    <a:lumMod val="50000"/>
                  </a:schemeClr>
                </a:solidFill>
                <a:latin typeface="Calibri" panose="020F0502020204030204" pitchFamily="34" charset="0"/>
                <a:cs typeface="Calibri" panose="020F0502020204030204" pitchFamily="34" charset="0"/>
              </a:rPr>
              <a:t> </a:t>
            </a:r>
            <a:r>
              <a:rPr lang="pt-BR" sz="1200" dirty="0">
                <a:solidFill>
                  <a:schemeClr val="bg2">
                    <a:lumMod val="50000"/>
                  </a:schemeClr>
                </a:solidFill>
                <a:latin typeface="Calibri" panose="020F0502020204030204" pitchFamily="34" charset="0"/>
                <a:cs typeface="Calibri" panose="020F0502020204030204" pitchFamily="34" charset="0"/>
              </a:rPr>
              <a:t>Por faixa etária, os beneficiários </a:t>
            </a:r>
            <a:r>
              <a:rPr lang="pt-BR" sz="1200" b="1" dirty="0">
                <a:solidFill>
                  <a:schemeClr val="bg2">
                    <a:lumMod val="50000"/>
                  </a:schemeClr>
                </a:solidFill>
                <a:latin typeface="Calibri" panose="020F0502020204030204" pitchFamily="34" charset="0"/>
                <a:cs typeface="Calibri" panose="020F0502020204030204" pitchFamily="34" charset="0"/>
              </a:rPr>
              <a:t>De 56 a 65 anos </a:t>
            </a:r>
            <a:r>
              <a:rPr lang="pt-BR" sz="1200" dirty="0">
                <a:solidFill>
                  <a:schemeClr val="bg2">
                    <a:lumMod val="50000"/>
                  </a:schemeClr>
                </a:solidFill>
                <a:latin typeface="Calibri" panose="020F0502020204030204" pitchFamily="34" charset="0"/>
                <a:cs typeface="Calibri" panose="020F0502020204030204" pitchFamily="34" charset="0"/>
              </a:rPr>
              <a:t>são os que estão mais satisfeitos, com </a:t>
            </a:r>
            <a:r>
              <a:rPr lang="pt-BR" sz="1200" b="1" dirty="0">
                <a:solidFill>
                  <a:schemeClr val="bg2">
                    <a:lumMod val="50000"/>
                  </a:schemeClr>
                </a:solidFill>
                <a:latin typeface="Calibri" panose="020F0502020204030204" pitchFamily="34" charset="0"/>
                <a:cs typeface="Calibri" panose="020F0502020204030204" pitchFamily="34" charset="0"/>
              </a:rPr>
              <a:t>84,5% </a:t>
            </a:r>
            <a:r>
              <a:rPr lang="pt-BR" sz="1200" dirty="0">
                <a:solidFill>
                  <a:schemeClr val="bg2">
                    <a:lumMod val="50000"/>
                  </a:schemeClr>
                </a:solidFill>
                <a:latin typeface="Calibri" panose="020F0502020204030204" pitchFamily="34" charset="0"/>
                <a:cs typeface="Calibri" panose="020F0502020204030204" pitchFamily="34" charset="0"/>
              </a:rPr>
              <a:t>na avaliação atingindo o patamar de </a:t>
            </a:r>
            <a:r>
              <a:rPr lang="pt-BR" sz="1200" b="1" dirty="0">
                <a:solidFill>
                  <a:schemeClr val="bg2">
                    <a:lumMod val="50000"/>
                  </a:schemeClr>
                </a:solidFill>
                <a:latin typeface="Calibri" panose="020F0502020204030204" pitchFamily="34" charset="0"/>
                <a:cs typeface="Calibri" panose="020F0502020204030204" pitchFamily="34" charset="0"/>
              </a:rPr>
              <a:t>Conformidade. </a:t>
            </a:r>
            <a:r>
              <a:rPr lang="pt-BR" sz="1200" dirty="0">
                <a:solidFill>
                  <a:schemeClr val="bg2">
                    <a:lumMod val="50000"/>
                  </a:schemeClr>
                </a:solidFill>
                <a:latin typeface="Calibri" panose="020F0502020204030204" pitchFamily="34" charset="0"/>
                <a:cs typeface="Calibri" panose="020F0502020204030204" pitchFamily="34" charset="0"/>
              </a:rPr>
              <a:t>Já os menos satisfeitos pertencem ao público </a:t>
            </a:r>
            <a:r>
              <a:rPr lang="pt-BR" sz="1200" b="1" dirty="0">
                <a:solidFill>
                  <a:schemeClr val="bg2">
                    <a:lumMod val="50000"/>
                  </a:schemeClr>
                </a:solidFill>
                <a:latin typeface="Calibri" panose="020F0502020204030204" pitchFamily="34" charset="0"/>
                <a:cs typeface="Calibri" panose="020F0502020204030204" pitchFamily="34" charset="0"/>
              </a:rPr>
              <a:t>De 36 a 45 anos</a:t>
            </a:r>
            <a:r>
              <a:rPr lang="pt-BR" sz="1200" dirty="0">
                <a:solidFill>
                  <a:schemeClr val="bg2">
                    <a:lumMod val="50000"/>
                  </a:schemeClr>
                </a:solidFill>
                <a:latin typeface="Calibri" panose="020F0502020204030204" pitchFamily="34" charset="0"/>
                <a:cs typeface="Calibri" panose="020F0502020204030204" pitchFamily="34" charset="0"/>
              </a:rPr>
              <a:t> com </a:t>
            </a:r>
            <a:r>
              <a:rPr lang="pt-BR" sz="1200" b="1" dirty="0">
                <a:solidFill>
                  <a:schemeClr val="bg2">
                    <a:lumMod val="50000"/>
                  </a:schemeClr>
                </a:solidFill>
                <a:latin typeface="Calibri" panose="020F0502020204030204" pitchFamily="34" charset="0"/>
                <a:cs typeface="Calibri" panose="020F0502020204030204" pitchFamily="34" charset="0"/>
              </a:rPr>
              <a:t>60,9</a:t>
            </a:r>
            <a:r>
              <a:rPr lang="pt-BR" sz="1200" dirty="0">
                <a:solidFill>
                  <a:schemeClr val="bg2">
                    <a:lumMod val="50000"/>
                  </a:schemeClr>
                </a:solidFill>
                <a:latin typeface="Calibri" panose="020F0502020204030204" pitchFamily="34" charset="0"/>
                <a:cs typeface="Calibri" panose="020F0502020204030204" pitchFamily="34" charset="0"/>
              </a:rPr>
              <a:t>%, atribuindo o patamar de </a:t>
            </a:r>
            <a:r>
              <a:rPr lang="pt-BR" sz="1200" b="1" dirty="0">
                <a:solidFill>
                  <a:schemeClr val="bg2">
                    <a:lumMod val="50000"/>
                  </a:schemeClr>
                </a:solidFill>
                <a:latin typeface="Calibri" panose="020F0502020204030204" pitchFamily="34" charset="0"/>
                <a:cs typeface="Calibri" panose="020F0502020204030204" pitchFamily="34" charset="0"/>
              </a:rPr>
              <a:t>Não Conformidade</a:t>
            </a:r>
            <a:r>
              <a:rPr lang="pt-BR" sz="1200" dirty="0">
                <a:solidFill>
                  <a:schemeClr val="bg2">
                    <a:lumMod val="50000"/>
                  </a:schemeClr>
                </a:solidFill>
                <a:latin typeface="Calibri" panose="020F0502020204030204" pitchFamily="34" charset="0"/>
                <a:cs typeface="Calibri" panose="020F0502020204030204" pitchFamily="34" charset="0"/>
              </a:rPr>
              <a:t>. </a:t>
            </a:r>
          </a:p>
        </p:txBody>
      </p:sp>
      <p:pic>
        <p:nvPicPr>
          <p:cNvPr id="31" name="Gráfico 30" descr="Fala com preenchimento sólido">
            <a:extLst>
              <a:ext uri="{FF2B5EF4-FFF2-40B4-BE49-F238E27FC236}">
                <a16:creationId xmlns:a16="http://schemas.microsoft.com/office/drawing/2014/main" id="{C589D39E-B20E-B5F0-C867-8698AB7DDE9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54157" y="3444603"/>
            <a:ext cx="638645" cy="638645"/>
          </a:xfrm>
          <a:prstGeom prst="rect">
            <a:avLst/>
          </a:prstGeom>
        </p:spPr>
      </p:pic>
      <p:sp>
        <p:nvSpPr>
          <p:cNvPr id="35" name="Círculo Q4">
            <a:extLst>
              <a:ext uri="{FF2B5EF4-FFF2-40B4-BE49-F238E27FC236}">
                <a16:creationId xmlns:a16="http://schemas.microsoft.com/office/drawing/2014/main" id="{7EBB0DC3-AAD4-7173-1FE0-D3D96E0033F0}"/>
              </a:ext>
            </a:extLst>
          </p:cNvPr>
          <p:cNvSpPr/>
          <p:nvPr/>
        </p:nvSpPr>
        <p:spPr>
          <a:xfrm>
            <a:off x="2772639" y="1684799"/>
            <a:ext cx="667503" cy="663744"/>
          </a:xfrm>
          <a:prstGeom prst="ellipse">
            <a:avLst/>
          </a:prstGeom>
          <a:solidFill>
            <a:srgbClr val="FFB9BB"/>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en-US" sz="1200" b="1" kern="0" dirty="0">
                <a:solidFill>
                  <a:schemeClr val="tx1">
                    <a:lumMod val="75000"/>
                    <a:lumOff val="25000"/>
                  </a:schemeClr>
                </a:solidFill>
                <a:latin typeface="Calibri"/>
                <a:cs typeface="Calibri"/>
              </a:rPr>
              <a:t>74,6</a:t>
            </a:r>
            <a:endParaRPr lang="pt-BR" sz="1800" b="1" kern="0" dirty="0">
              <a:solidFill>
                <a:schemeClr val="tx1">
                  <a:lumMod val="75000"/>
                  <a:lumOff val="25000"/>
                </a:schemeClr>
              </a:solidFill>
              <a:latin typeface="Calibri" panose="020F0502020204030204"/>
            </a:endParaRPr>
          </a:p>
        </p:txBody>
      </p:sp>
      <p:grpSp>
        <p:nvGrpSpPr>
          <p:cNvPr id="3" name="Agrupar 2">
            <a:extLst>
              <a:ext uri="{FF2B5EF4-FFF2-40B4-BE49-F238E27FC236}">
                <a16:creationId xmlns:a16="http://schemas.microsoft.com/office/drawing/2014/main" id="{E41EE6E6-EAC4-3924-69BE-ABC677D17A69}"/>
              </a:ext>
            </a:extLst>
          </p:cNvPr>
          <p:cNvGrpSpPr/>
          <p:nvPr/>
        </p:nvGrpSpPr>
        <p:grpSpPr>
          <a:xfrm>
            <a:off x="17597" y="6030691"/>
            <a:ext cx="4002330" cy="720080"/>
            <a:chOff x="3198545" y="2908991"/>
            <a:chExt cx="4002330" cy="720080"/>
          </a:xfrm>
        </p:grpSpPr>
        <p:sp>
          <p:nvSpPr>
            <p:cNvPr id="4" name="Retângulo 3">
              <a:extLst>
                <a:ext uri="{FF2B5EF4-FFF2-40B4-BE49-F238E27FC236}">
                  <a16:creationId xmlns:a16="http://schemas.microsoft.com/office/drawing/2014/main" id="{E95AEF72-B400-E5A4-E10C-43E509EA034B}"/>
                </a:ext>
              </a:extLst>
            </p:cNvPr>
            <p:cNvSpPr/>
            <p:nvPr/>
          </p:nvSpPr>
          <p:spPr>
            <a:xfrm>
              <a:off x="3198545" y="2908991"/>
              <a:ext cx="3786306" cy="720080"/>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 name="CaixaDeTexto 4">
              <a:extLst>
                <a:ext uri="{FF2B5EF4-FFF2-40B4-BE49-F238E27FC236}">
                  <a16:creationId xmlns:a16="http://schemas.microsoft.com/office/drawing/2014/main" id="{ADD5AFE4-AD86-571A-9A93-99B16138D6D7}"/>
                </a:ext>
              </a:extLst>
            </p:cNvPr>
            <p:cNvSpPr txBox="1"/>
            <p:nvPr/>
          </p:nvSpPr>
          <p:spPr>
            <a:xfrm>
              <a:off x="3703909" y="3272128"/>
              <a:ext cx="61664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Excelência / Força</a:t>
              </a:r>
            </a:p>
          </p:txBody>
        </p:sp>
        <p:sp>
          <p:nvSpPr>
            <p:cNvPr id="7" name="Retângulo de cantos arredondados 247">
              <a:extLst>
                <a:ext uri="{FF2B5EF4-FFF2-40B4-BE49-F238E27FC236}">
                  <a16:creationId xmlns:a16="http://schemas.microsoft.com/office/drawing/2014/main" id="{92D6A2D6-6F08-9A87-05E9-E26ED0D44089}"/>
                </a:ext>
              </a:extLst>
            </p:cNvPr>
            <p:cNvSpPr/>
            <p:nvPr/>
          </p:nvSpPr>
          <p:spPr>
            <a:xfrm>
              <a:off x="4282764" y="3307683"/>
              <a:ext cx="441876" cy="268671"/>
            </a:xfrm>
            <a:prstGeom prst="roundRect">
              <a:avLst/>
            </a:prstGeom>
            <a:solidFill>
              <a:srgbClr val="FFEFBD"/>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itchFamily="34" charset="0"/>
                </a:rPr>
                <a:t>80 a 89%</a:t>
              </a:r>
            </a:p>
          </p:txBody>
        </p:sp>
        <p:sp>
          <p:nvSpPr>
            <p:cNvPr id="9" name="Retângulo de cantos arredondados 248">
              <a:extLst>
                <a:ext uri="{FF2B5EF4-FFF2-40B4-BE49-F238E27FC236}">
                  <a16:creationId xmlns:a16="http://schemas.microsoft.com/office/drawing/2014/main" id="{591225F9-63AF-0DE7-5467-F13009DA77B6}"/>
                </a:ext>
              </a:extLst>
            </p:cNvPr>
            <p:cNvSpPr/>
            <p:nvPr/>
          </p:nvSpPr>
          <p:spPr>
            <a:xfrm>
              <a:off x="5483262" y="3314818"/>
              <a:ext cx="441876" cy="268671"/>
            </a:xfrm>
            <a:prstGeom prst="roundRect">
              <a:avLst/>
            </a:prstGeom>
            <a:solidFill>
              <a:srgbClr val="FFB9BB"/>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itchFamily="34" charset="0"/>
                </a:rPr>
                <a:t>0 a 79%</a:t>
              </a:r>
            </a:p>
          </p:txBody>
        </p:sp>
        <p:sp>
          <p:nvSpPr>
            <p:cNvPr id="12" name="Retângulo de cantos arredondados 246">
              <a:extLst>
                <a:ext uri="{FF2B5EF4-FFF2-40B4-BE49-F238E27FC236}">
                  <a16:creationId xmlns:a16="http://schemas.microsoft.com/office/drawing/2014/main" id="{59F0444E-8B7D-FD6B-6F0E-14D6D21E54D5}"/>
                </a:ext>
              </a:extLst>
            </p:cNvPr>
            <p:cNvSpPr/>
            <p:nvPr/>
          </p:nvSpPr>
          <p:spPr>
            <a:xfrm>
              <a:off x="3294308" y="3301752"/>
              <a:ext cx="441876" cy="268671"/>
            </a:xfrm>
            <a:prstGeom prst="roundRect">
              <a:avLst/>
            </a:prstGeom>
            <a:solidFill>
              <a:srgbClr val="C8ECBA"/>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itchFamily="34" charset="0"/>
                </a:rPr>
                <a:t>90 a 100%</a:t>
              </a:r>
            </a:p>
          </p:txBody>
        </p:sp>
        <p:sp>
          <p:nvSpPr>
            <p:cNvPr id="18" name="CaixaDeTexto 17">
              <a:extLst>
                <a:ext uri="{FF2B5EF4-FFF2-40B4-BE49-F238E27FC236}">
                  <a16:creationId xmlns:a16="http://schemas.microsoft.com/office/drawing/2014/main" id="{1619493F-5A29-3A7D-2415-62196C1DB51E}"/>
                </a:ext>
              </a:extLst>
            </p:cNvPr>
            <p:cNvSpPr txBox="1"/>
            <p:nvPr/>
          </p:nvSpPr>
          <p:spPr>
            <a:xfrm>
              <a:off x="3220353" y="2966183"/>
              <a:ext cx="2680799"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1100" b="1" i="0" u="none" strike="noStrike" kern="0" cap="none" spc="0" normalizeH="0" baseline="0" noProof="0" dirty="0">
                  <a:ln>
                    <a:noFill/>
                  </a:ln>
                  <a:solidFill>
                    <a:prstClr val="black">
                      <a:lumMod val="75000"/>
                      <a:lumOff val="25000"/>
                    </a:prstClr>
                  </a:solidFill>
                  <a:effectLst/>
                  <a:uLnTx/>
                  <a:uFillTx/>
                  <a:latin typeface="Calibri" panose="020F0502020204030204"/>
                  <a:cs typeface="+mn-cs"/>
                </a:rPr>
                <a:t>% Satisfação</a:t>
              </a:r>
            </a:p>
          </p:txBody>
        </p:sp>
        <p:sp>
          <p:nvSpPr>
            <p:cNvPr id="19" name="CaixaDeTexto 18">
              <a:extLst>
                <a:ext uri="{FF2B5EF4-FFF2-40B4-BE49-F238E27FC236}">
                  <a16:creationId xmlns:a16="http://schemas.microsoft.com/office/drawing/2014/main" id="{E4C4D10D-908B-72F5-6972-8B7268918056}"/>
                </a:ext>
              </a:extLst>
            </p:cNvPr>
            <p:cNvSpPr txBox="1"/>
            <p:nvPr/>
          </p:nvSpPr>
          <p:spPr>
            <a:xfrm>
              <a:off x="4680595" y="3284984"/>
              <a:ext cx="86409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Conformidade / Oportunidades</a:t>
              </a:r>
            </a:p>
          </p:txBody>
        </p:sp>
        <p:sp>
          <p:nvSpPr>
            <p:cNvPr id="20" name="CaixaDeTexto 19">
              <a:extLst>
                <a:ext uri="{FF2B5EF4-FFF2-40B4-BE49-F238E27FC236}">
                  <a16:creationId xmlns:a16="http://schemas.microsoft.com/office/drawing/2014/main" id="{9F6E0C02-9BD5-4C6A-0DE5-E2846D989687}"/>
                </a:ext>
              </a:extLst>
            </p:cNvPr>
            <p:cNvSpPr txBox="1"/>
            <p:nvPr/>
          </p:nvSpPr>
          <p:spPr>
            <a:xfrm>
              <a:off x="5885314" y="3277581"/>
              <a:ext cx="131556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Não conformidade / Fraquezas ou Ameaças</a:t>
              </a:r>
            </a:p>
          </p:txBody>
        </p:sp>
      </p:grpSp>
      <p:graphicFrame>
        <p:nvGraphicFramePr>
          <p:cNvPr id="13" name="Gráfico 12">
            <a:extLst>
              <a:ext uri="{FF2B5EF4-FFF2-40B4-BE49-F238E27FC236}">
                <a16:creationId xmlns:a16="http://schemas.microsoft.com/office/drawing/2014/main" id="{CA5D10D1-02F4-4A17-88CD-0D38AB90F4F9}"/>
              </a:ext>
            </a:extLst>
          </p:cNvPr>
          <p:cNvGraphicFramePr>
            <a:graphicFrameLocks/>
          </p:cNvGraphicFramePr>
          <p:nvPr>
            <p:extLst>
              <p:ext uri="{D42A27DB-BD31-4B8C-83A1-F6EECF244321}">
                <p14:modId xmlns:p14="http://schemas.microsoft.com/office/powerpoint/2010/main" val="674015579"/>
              </p:ext>
            </p:extLst>
          </p:nvPr>
        </p:nvGraphicFramePr>
        <p:xfrm>
          <a:off x="0" y="2349780"/>
          <a:ext cx="3987398" cy="2248442"/>
        </p:xfrm>
        <a:graphic>
          <a:graphicData uri="http://schemas.openxmlformats.org/drawingml/2006/chart">
            <c:chart xmlns:c="http://schemas.openxmlformats.org/drawingml/2006/chart" xmlns:r="http://schemas.openxmlformats.org/officeDocument/2006/relationships" r:id="rId4"/>
          </a:graphicData>
        </a:graphic>
      </p:graphicFrame>
      <p:grpSp>
        <p:nvGrpSpPr>
          <p:cNvPr id="14" name="Agrupar 13">
            <a:extLst>
              <a:ext uri="{FF2B5EF4-FFF2-40B4-BE49-F238E27FC236}">
                <a16:creationId xmlns:a16="http://schemas.microsoft.com/office/drawing/2014/main" id="{0C23B0C4-4C89-4749-89B7-0072C68B73F7}"/>
              </a:ext>
            </a:extLst>
          </p:cNvPr>
          <p:cNvGrpSpPr/>
          <p:nvPr/>
        </p:nvGrpSpPr>
        <p:grpSpPr>
          <a:xfrm>
            <a:off x="6748760" y="1405760"/>
            <a:ext cx="2408399" cy="2376001"/>
            <a:chOff x="0" y="0"/>
            <a:chExt cx="2237239" cy="2543175"/>
          </a:xfrm>
        </p:grpSpPr>
        <p:pic>
          <p:nvPicPr>
            <p:cNvPr id="15" name="Imagem 14" descr="Free vector graphic: Silhouette, Man, Women'S - Free Image ...">
              <a:extLst>
                <a:ext uri="{FF2B5EF4-FFF2-40B4-BE49-F238E27FC236}">
                  <a16:creationId xmlns:a16="http://schemas.microsoft.com/office/drawing/2014/main" id="{E0F922B6-2453-4C34-B0AF-AB3012FE6969}"/>
                </a:ext>
              </a:extLst>
            </p:cNvPr>
            <p:cNvPicPr>
              <a:picLocks noChangeAspect="1"/>
            </p:cNvPicPr>
            <p:nvPr/>
          </p:nvPicPr>
          <p:blipFill rotWithShape="1">
            <a:blip r:embed="rId5" cstate="print">
              <a:duotone>
                <a:srgbClr val="5B9BD5">
                  <a:shade val="45000"/>
                  <a:satMod val="135000"/>
                </a:srgbClr>
                <a:prstClr val="white"/>
              </a:duotone>
              <a:extLst>
                <a:ext uri="{28A0092B-C50C-407E-A947-70E740481C1C}">
                  <a14:useLocalDpi xmlns:a14="http://schemas.microsoft.com/office/drawing/2010/main" val="0"/>
                </a:ext>
              </a:extLst>
            </a:blip>
            <a:srcRect r="50076"/>
            <a:stretch/>
          </p:blipFill>
          <p:spPr>
            <a:xfrm>
              <a:off x="381001" y="161925"/>
              <a:ext cx="628649" cy="2257426"/>
            </a:xfrm>
            <a:prstGeom prst="rect">
              <a:avLst/>
            </a:prstGeom>
          </p:spPr>
        </p:pic>
        <p:pic>
          <p:nvPicPr>
            <p:cNvPr id="16" name="Imagem 15" descr="Free vector graphic: Silhouette, Man, Women'S - Free Image ...">
              <a:extLst>
                <a:ext uri="{FF2B5EF4-FFF2-40B4-BE49-F238E27FC236}">
                  <a16:creationId xmlns:a16="http://schemas.microsoft.com/office/drawing/2014/main" id="{28518B63-F085-48A7-916D-AE6DF2A9A218}"/>
                </a:ext>
              </a:extLst>
            </p:cNvPr>
            <p:cNvPicPr>
              <a:picLocks noChangeAspect="1"/>
            </p:cNvPicPr>
            <p:nvPr/>
          </p:nvPicPr>
          <p:blipFill rotWithShape="1">
            <a:blip r:embed="rId6" cstate="print">
              <a:duotone>
                <a:prstClr val="black"/>
                <a:srgbClr val="FF66CC">
                  <a:tint val="45000"/>
                  <a:satMod val="400000"/>
                </a:srgbClr>
              </a:duotone>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l="50680"/>
            <a:stretch/>
          </p:blipFill>
          <p:spPr>
            <a:xfrm>
              <a:off x="1209675" y="190500"/>
              <a:ext cx="621046" cy="2257425"/>
            </a:xfrm>
            <a:prstGeom prst="rect">
              <a:avLst/>
            </a:prstGeom>
          </p:spPr>
        </p:pic>
        <p:graphicFrame>
          <p:nvGraphicFramePr>
            <p:cNvPr id="17" name="Gráfico 16">
              <a:extLst>
                <a:ext uri="{FF2B5EF4-FFF2-40B4-BE49-F238E27FC236}">
                  <a16:creationId xmlns:a16="http://schemas.microsoft.com/office/drawing/2014/main" id="{2AEA3836-F563-4068-B93A-206E511AB7E5}"/>
                </a:ext>
              </a:extLst>
            </p:cNvPr>
            <p:cNvGraphicFramePr>
              <a:graphicFrameLocks/>
            </p:cNvGraphicFramePr>
            <p:nvPr>
              <p:extLst>
                <p:ext uri="{D42A27DB-BD31-4B8C-83A1-F6EECF244321}">
                  <p14:modId xmlns:p14="http://schemas.microsoft.com/office/powerpoint/2010/main" val="4196858278"/>
                </p:ext>
              </p:extLst>
            </p:nvPr>
          </p:nvGraphicFramePr>
          <p:xfrm>
            <a:off x="0" y="0"/>
            <a:ext cx="2237239" cy="2543175"/>
          </p:xfrm>
          <a:graphic>
            <a:graphicData uri="http://schemas.openxmlformats.org/drawingml/2006/chart">
              <c:chart xmlns:c="http://schemas.openxmlformats.org/drawingml/2006/chart" xmlns:r="http://schemas.openxmlformats.org/officeDocument/2006/relationships" r:id="rId8"/>
            </a:graphicData>
          </a:graphic>
        </p:graphicFrame>
      </p:grpSp>
    </p:spTree>
    <p:extLst>
      <p:ext uri="{BB962C8B-B14F-4D97-AF65-F5344CB8AC3E}">
        <p14:creationId xmlns:p14="http://schemas.microsoft.com/office/powerpoint/2010/main" val="1134945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224C38-9713-0EB8-AF16-53653D86F04D}"/>
              </a:ext>
            </a:extLst>
          </p:cNvPr>
          <p:cNvSpPr txBox="1"/>
          <p:nvPr/>
        </p:nvSpPr>
        <p:spPr>
          <a:xfrm>
            <a:off x="0" y="908721"/>
            <a:ext cx="12192000" cy="748073"/>
          </a:xfrm>
          <a:prstGeom prst="rect">
            <a:avLst/>
          </a:prstGeom>
          <a:noFill/>
          <a:effectLst/>
        </p:spPr>
        <p:txBody>
          <a:bodyPr wrap="square" lIns="100760" tIns="50379" rIns="100760" bIns="50379" rtlCol="0">
            <a:spAutoFit/>
          </a:bodyPr>
          <a:lstStyle/>
          <a:p>
            <a:pPr algn="just"/>
            <a:r>
              <a:rPr lang="pt-BR" sz="1400" b="1" dirty="0">
                <a:solidFill>
                  <a:schemeClr val="bg2">
                    <a:lumMod val="50000"/>
                  </a:schemeClr>
                </a:solidFill>
                <a:latin typeface="Calibri" panose="020F0502020204030204" pitchFamily="34" charset="0"/>
                <a:cs typeface="Calibri" panose="020F0502020204030204" pitchFamily="34" charset="0"/>
              </a:rPr>
              <a:t>6 - Nos últimos 12 meses, quando o (a) Sr.(a) acessou seu plano odontológico (exemplos de acesso: SAC – serviço de apoio ao cliente, presencial, aplicativo de celular, sítio institucional da operadora na internet ou por meio eletrônico ) como o (a) Sr.(a) avalia seu atendimento, considerando o acesso às informações de que precisava?</a:t>
            </a:r>
          </a:p>
        </p:txBody>
      </p:sp>
      <p:graphicFrame>
        <p:nvGraphicFramePr>
          <p:cNvPr id="8" name="Tabela 7">
            <a:extLst>
              <a:ext uri="{FF2B5EF4-FFF2-40B4-BE49-F238E27FC236}">
                <a16:creationId xmlns:a16="http://schemas.microsoft.com/office/drawing/2014/main" id="{F87616B3-D2B9-FE52-60A4-9E395C0D2955}"/>
              </a:ext>
            </a:extLst>
          </p:cNvPr>
          <p:cNvGraphicFramePr>
            <a:graphicFrameLocks noGrp="1"/>
          </p:cNvGraphicFramePr>
          <p:nvPr>
            <p:extLst>
              <p:ext uri="{D42A27DB-BD31-4B8C-83A1-F6EECF244321}">
                <p14:modId xmlns:p14="http://schemas.microsoft.com/office/powerpoint/2010/main" val="1661093674"/>
              </p:ext>
            </p:extLst>
          </p:nvPr>
        </p:nvGraphicFramePr>
        <p:xfrm>
          <a:off x="9213057" y="1741802"/>
          <a:ext cx="2848466" cy="1831214"/>
        </p:xfrm>
        <a:graphic>
          <a:graphicData uri="http://schemas.openxmlformats.org/drawingml/2006/table">
            <a:tbl>
              <a:tblPr/>
              <a:tblGrid>
                <a:gridCol w="1424233">
                  <a:extLst>
                    <a:ext uri="{9D8B030D-6E8A-4147-A177-3AD203B41FA5}">
                      <a16:colId xmlns:a16="http://schemas.microsoft.com/office/drawing/2014/main" val="3399568873"/>
                    </a:ext>
                  </a:extLst>
                </a:gridCol>
                <a:gridCol w="1424233">
                  <a:extLst>
                    <a:ext uri="{9D8B030D-6E8A-4147-A177-3AD203B41FA5}">
                      <a16:colId xmlns:a16="http://schemas.microsoft.com/office/drawing/2014/main" val="1949039527"/>
                    </a:ext>
                  </a:extLst>
                </a:gridCol>
              </a:tblGrid>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Faixa Etária</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T2B</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559505740"/>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18 a 25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77,4</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598173083"/>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26 a 35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75,0</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3606086560"/>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36 a 45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74,7</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3512628842"/>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46 a 55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77,3</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431269831"/>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56 a 65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86,8</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3104673009"/>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Mais de 65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84,0</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3755464123"/>
                  </a:ext>
                </a:extLst>
              </a:tr>
            </a:tbl>
          </a:graphicData>
        </a:graphic>
      </p:graphicFrame>
      <p:sp>
        <p:nvSpPr>
          <p:cNvPr id="10" name="Seta para a Direita 134">
            <a:extLst>
              <a:ext uri="{FF2B5EF4-FFF2-40B4-BE49-F238E27FC236}">
                <a16:creationId xmlns:a16="http://schemas.microsoft.com/office/drawing/2014/main" id="{A433F682-661A-198E-8D9F-50839D9F3C93}"/>
              </a:ext>
            </a:extLst>
          </p:cNvPr>
          <p:cNvSpPr/>
          <p:nvPr/>
        </p:nvSpPr>
        <p:spPr>
          <a:xfrm>
            <a:off x="540050" y="1564452"/>
            <a:ext cx="1737764" cy="937664"/>
          </a:xfrm>
          <a:prstGeom prst="rightArrow">
            <a:avLst/>
          </a:prstGeom>
          <a:solidFill>
            <a:sysClr val="window" lastClr="FFFFFF">
              <a:lumMod val="95000"/>
            </a:sysClr>
          </a:solidFill>
          <a:ln w="28575" cap="flat" cmpd="sng" algn="ctr">
            <a:noFill/>
            <a:prstDash val="solid"/>
            <a:miter lim="800000"/>
          </a:ln>
          <a:effectLst/>
        </p:spPr>
        <p:txBody>
          <a:bodyPr rtlCol="0" anchor="ctr"/>
          <a:lstStyle/>
          <a:p>
            <a:pPr algn="ctr" fontAlgn="auto">
              <a:spcBef>
                <a:spcPts val="0"/>
              </a:spcBef>
              <a:spcAft>
                <a:spcPts val="0"/>
              </a:spcAft>
              <a:defRPr/>
            </a:pPr>
            <a:r>
              <a:rPr lang="pt-BR" sz="1200" b="1" kern="0" spc="300" dirty="0">
                <a:solidFill>
                  <a:schemeClr val="bg2">
                    <a:lumMod val="50000"/>
                  </a:schemeClr>
                </a:solidFill>
                <a:latin typeface="Calibri" panose="020F0502020204030204"/>
                <a:cs typeface="+mn-cs"/>
              </a:rPr>
              <a:t>Percepção</a:t>
            </a:r>
          </a:p>
        </p:txBody>
      </p:sp>
      <p:graphicFrame>
        <p:nvGraphicFramePr>
          <p:cNvPr id="25" name="Tabela 24">
            <a:extLst>
              <a:ext uri="{FF2B5EF4-FFF2-40B4-BE49-F238E27FC236}">
                <a16:creationId xmlns:a16="http://schemas.microsoft.com/office/drawing/2014/main" id="{277E68C3-7E3D-4516-FA0A-FC5A85860BCC}"/>
              </a:ext>
            </a:extLst>
          </p:cNvPr>
          <p:cNvGraphicFramePr>
            <a:graphicFrameLocks noGrp="1"/>
          </p:cNvGraphicFramePr>
          <p:nvPr>
            <p:extLst>
              <p:ext uri="{D42A27DB-BD31-4B8C-83A1-F6EECF244321}">
                <p14:modId xmlns:p14="http://schemas.microsoft.com/office/powerpoint/2010/main" val="1087696149"/>
              </p:ext>
            </p:extLst>
          </p:nvPr>
        </p:nvGraphicFramePr>
        <p:xfrm>
          <a:off x="107138" y="5101556"/>
          <a:ext cx="5844846" cy="847725"/>
        </p:xfrm>
        <a:graphic>
          <a:graphicData uri="http://schemas.openxmlformats.org/drawingml/2006/table">
            <a:tbl>
              <a:tblPr/>
              <a:tblGrid>
                <a:gridCol w="5844846">
                  <a:extLst>
                    <a:ext uri="{9D8B030D-6E8A-4147-A177-3AD203B41FA5}">
                      <a16:colId xmlns:a16="http://schemas.microsoft.com/office/drawing/2014/main" val="162966755"/>
                    </a:ext>
                  </a:extLst>
                </a:gridCol>
              </a:tblGrid>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Base: </a:t>
                      </a:r>
                      <a:r>
                        <a:rPr lang="pt-BR" sz="1000" b="1" i="0" u="none" strike="noStrike" dirty="0">
                          <a:solidFill>
                            <a:schemeClr val="bg2">
                              <a:lumMod val="50000"/>
                            </a:schemeClr>
                          </a:solidFill>
                          <a:effectLst/>
                          <a:latin typeface="Calibri" panose="020F0502020204030204" pitchFamily="34" charset="0"/>
                        </a:rPr>
                        <a:t>530</a:t>
                      </a:r>
                      <a:r>
                        <a:rPr lang="pt-BR" sz="1000" b="0" i="0" u="none" strike="noStrike" dirty="0">
                          <a:solidFill>
                            <a:schemeClr val="bg2">
                              <a:lumMod val="50000"/>
                            </a:schemeClr>
                          </a:solidFill>
                          <a:effectLst/>
                          <a:latin typeface="Calibri" panose="020F0502020204030204" pitchFamily="34" charset="0"/>
                        </a:rPr>
                        <a:t> | Margem de Erro: </a:t>
                      </a:r>
                      <a:r>
                        <a:rPr lang="pt-BR" sz="1000" b="1" i="0" u="none" strike="noStrike" dirty="0">
                          <a:solidFill>
                            <a:schemeClr val="bg2">
                              <a:lumMod val="50000"/>
                            </a:schemeClr>
                          </a:solidFill>
                          <a:effectLst/>
                          <a:latin typeface="Calibri" panose="020F0502020204030204" pitchFamily="34" charset="0"/>
                        </a:rPr>
                        <a:t>4,25.</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37591367"/>
                  </a:ext>
                </a:extLst>
              </a:tr>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Não acessei = Nos últimos 12 meses não acessei meu plano </a:t>
                      </a:r>
                      <a:r>
                        <a:rPr lang="pt-BR" sz="1000" dirty="0">
                          <a:solidFill>
                            <a:schemeClr val="tx1">
                              <a:lumMod val="75000"/>
                              <a:lumOff val="25000"/>
                            </a:schemeClr>
                          </a:solidFill>
                          <a:latin typeface="Calibri" panose="020F0502020204030204" pitchFamily="34" charset="0"/>
                          <a:cs typeface="Calibri" panose="020F0502020204030204" pitchFamily="34" charset="0"/>
                        </a:rPr>
                        <a:t>odontológico</a:t>
                      </a:r>
                      <a:r>
                        <a:rPr lang="pt-BR" sz="1000" b="0" i="0" u="none" strike="noStrike" dirty="0">
                          <a:solidFill>
                            <a:schemeClr val="bg2">
                              <a:lumMod val="50000"/>
                            </a:schemeClr>
                          </a:solidFill>
                          <a:effectLst/>
                          <a:latin typeface="Calibri" panose="020F0502020204030204" pitchFamily="34" charset="0"/>
                        </a:rPr>
                        <a:t>: </a:t>
                      </a:r>
                      <a:r>
                        <a:rPr lang="pt-BR" sz="1000" b="1" i="0" u="none" strike="noStrike" dirty="0">
                          <a:solidFill>
                            <a:schemeClr val="bg2">
                              <a:lumMod val="50000"/>
                            </a:schemeClr>
                          </a:solidFill>
                          <a:effectLst/>
                          <a:latin typeface="Calibri" panose="020F0502020204030204" pitchFamily="34" charset="0"/>
                        </a:rPr>
                        <a:t>147 entrevistados </a:t>
                      </a:r>
                      <a:r>
                        <a:rPr lang="pt-BR" sz="1000" b="0" i="0" u="none" strike="noStrike" dirty="0">
                          <a:solidFill>
                            <a:schemeClr val="bg2">
                              <a:lumMod val="50000"/>
                            </a:schemeClr>
                          </a:solidFill>
                          <a:effectLst/>
                          <a:latin typeface="Calibri" panose="020F0502020204030204" pitchFamily="34" charset="0"/>
                        </a:rPr>
                        <a:t>(não considerado para cálculo dos resultados).</a:t>
                      </a:r>
                    </a:p>
                    <a:p>
                      <a:pPr algn="l" fontAlgn="t"/>
                      <a:r>
                        <a:rPr lang="pt-BR" sz="1000" b="0" i="0" u="none" strike="noStrike" dirty="0">
                          <a:solidFill>
                            <a:schemeClr val="bg2">
                              <a:lumMod val="50000"/>
                            </a:schemeClr>
                          </a:solidFill>
                          <a:effectLst/>
                          <a:latin typeface="Calibri" panose="020F0502020204030204" pitchFamily="34" charset="0"/>
                        </a:rPr>
                        <a:t>Não sei = Não sei/Não me lembro: </a:t>
                      </a:r>
                      <a:r>
                        <a:rPr lang="pt-BR" sz="1000" b="1" i="0" u="none" strike="noStrike" dirty="0">
                          <a:solidFill>
                            <a:schemeClr val="bg2">
                              <a:lumMod val="50000"/>
                            </a:schemeClr>
                          </a:solidFill>
                          <a:effectLst/>
                          <a:latin typeface="Calibri" panose="020F0502020204030204" pitchFamily="34" charset="0"/>
                        </a:rPr>
                        <a:t>39 entrevistados </a:t>
                      </a:r>
                      <a:r>
                        <a:rPr lang="pt-BR" sz="1000" b="0" i="0" u="none" strike="noStrike" dirty="0">
                          <a:solidFill>
                            <a:schemeClr val="bg2">
                              <a:lumMod val="50000"/>
                            </a:schemeClr>
                          </a:solidFill>
                          <a:effectLst/>
                          <a:latin typeface="Calibri" panose="020F0502020204030204" pitchFamily="34" charset="0"/>
                        </a:rPr>
                        <a:t>(não considerados para cálculo dos indicadores).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09790492"/>
                  </a:ext>
                </a:extLst>
              </a:tr>
              <a:tr h="190500">
                <a:tc>
                  <a:txBody>
                    <a:bodyPr/>
                    <a:lstStyle/>
                    <a:p>
                      <a:pPr algn="l" fontAlgn="t"/>
                      <a:r>
                        <a:rPr lang="pt-BR" sz="900" b="0" i="0" u="none" strike="noStrike" dirty="0">
                          <a:solidFill>
                            <a:schemeClr val="bg2">
                              <a:lumMod val="50000"/>
                            </a:schemeClr>
                          </a:solidFill>
                          <a:effectLst/>
                          <a:latin typeface="Calibri" panose="020F0502020204030204" pitchFamily="34" charset="0"/>
                        </a:rPr>
                        <a:t>Nota: Resultados apresentados em percentual (%).</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90946733"/>
                  </a:ext>
                </a:extLst>
              </a:tr>
            </a:tbl>
          </a:graphicData>
        </a:graphic>
      </p:graphicFrame>
      <p:graphicFrame>
        <p:nvGraphicFramePr>
          <p:cNvPr id="26" name="Tabela 25">
            <a:extLst>
              <a:ext uri="{FF2B5EF4-FFF2-40B4-BE49-F238E27FC236}">
                <a16:creationId xmlns:a16="http://schemas.microsoft.com/office/drawing/2014/main" id="{3297DCCA-C5DC-7C88-DA44-4C9BBD5AC89B}"/>
              </a:ext>
            </a:extLst>
          </p:cNvPr>
          <p:cNvGraphicFramePr>
            <a:graphicFrameLocks noGrp="1"/>
          </p:cNvGraphicFramePr>
          <p:nvPr>
            <p:extLst>
              <p:ext uri="{D42A27DB-BD31-4B8C-83A1-F6EECF244321}">
                <p14:modId xmlns:p14="http://schemas.microsoft.com/office/powerpoint/2010/main" val="937304713"/>
              </p:ext>
            </p:extLst>
          </p:nvPr>
        </p:nvGraphicFramePr>
        <p:xfrm>
          <a:off x="114434" y="4287012"/>
          <a:ext cx="5189478" cy="678863"/>
        </p:xfrm>
        <a:graphic>
          <a:graphicData uri="http://schemas.openxmlformats.org/drawingml/2006/table">
            <a:tbl>
              <a:tblPr/>
              <a:tblGrid>
                <a:gridCol w="741354">
                  <a:extLst>
                    <a:ext uri="{9D8B030D-6E8A-4147-A177-3AD203B41FA5}">
                      <a16:colId xmlns:a16="http://schemas.microsoft.com/office/drawing/2014/main" val="2165280647"/>
                    </a:ext>
                  </a:extLst>
                </a:gridCol>
                <a:gridCol w="741354">
                  <a:extLst>
                    <a:ext uri="{9D8B030D-6E8A-4147-A177-3AD203B41FA5}">
                      <a16:colId xmlns:a16="http://schemas.microsoft.com/office/drawing/2014/main" val="3298146854"/>
                    </a:ext>
                  </a:extLst>
                </a:gridCol>
                <a:gridCol w="741354">
                  <a:extLst>
                    <a:ext uri="{9D8B030D-6E8A-4147-A177-3AD203B41FA5}">
                      <a16:colId xmlns:a16="http://schemas.microsoft.com/office/drawing/2014/main" val="2970168599"/>
                    </a:ext>
                  </a:extLst>
                </a:gridCol>
                <a:gridCol w="741354">
                  <a:extLst>
                    <a:ext uri="{9D8B030D-6E8A-4147-A177-3AD203B41FA5}">
                      <a16:colId xmlns:a16="http://schemas.microsoft.com/office/drawing/2014/main" val="3009002003"/>
                    </a:ext>
                  </a:extLst>
                </a:gridCol>
                <a:gridCol w="741354">
                  <a:extLst>
                    <a:ext uri="{9D8B030D-6E8A-4147-A177-3AD203B41FA5}">
                      <a16:colId xmlns:a16="http://schemas.microsoft.com/office/drawing/2014/main" val="2071753375"/>
                    </a:ext>
                  </a:extLst>
                </a:gridCol>
                <a:gridCol w="741354">
                  <a:extLst>
                    <a:ext uri="{9D8B030D-6E8A-4147-A177-3AD203B41FA5}">
                      <a16:colId xmlns:a16="http://schemas.microsoft.com/office/drawing/2014/main" val="3527956893"/>
                    </a:ext>
                  </a:extLst>
                </a:gridCol>
                <a:gridCol w="741354">
                  <a:extLst>
                    <a:ext uri="{9D8B030D-6E8A-4147-A177-3AD203B41FA5}">
                      <a16:colId xmlns:a16="http://schemas.microsoft.com/office/drawing/2014/main" val="3657888480"/>
                    </a:ext>
                  </a:extLst>
                </a:gridCol>
              </a:tblGrid>
              <a:tr h="29893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Muito ruim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Ruim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Regular</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Bom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Muito bom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acessei</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sei</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7866756"/>
                  </a:ext>
                </a:extLst>
              </a:tr>
              <a:tr h="189964">
                <a:tc>
                  <a:txBody>
                    <a:bodyPr/>
                    <a:lstStyle/>
                    <a:p>
                      <a:pPr algn="ctr" rtl="0" fontAlgn="ctr">
                        <a:buNone/>
                      </a:pPr>
                      <a:r>
                        <a:rPr lang="pt-BR" sz="1000" b="0" i="0" u="none" strike="noStrike" dirty="0">
                          <a:solidFill>
                            <a:srgbClr val="404040"/>
                          </a:solidFill>
                          <a:effectLst/>
                          <a:latin typeface="Calibri" panose="020F0502020204030204" pitchFamily="34" charset="0"/>
                        </a:rPr>
                        <a:t>1,8</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2,5</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10,2</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33,1</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26,4</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20,5</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dirty="0">
                          <a:solidFill>
                            <a:srgbClr val="404040"/>
                          </a:solidFill>
                          <a:effectLst/>
                          <a:latin typeface="Calibri" panose="020F0502020204030204" pitchFamily="34" charset="0"/>
                        </a:rPr>
                        <a:t>5,4</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29678748"/>
                  </a:ext>
                </a:extLst>
              </a:tr>
              <a:tr h="189964">
                <a:tc gridSpan="7">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pt-BR" sz="800" b="1" i="0" u="none" strike="noStrike" dirty="0">
                          <a:solidFill>
                            <a:schemeClr val="bg1">
                              <a:lumMod val="65000"/>
                            </a:schemeClr>
                          </a:solidFill>
                          <a:effectLst/>
                          <a:latin typeface="Calibri" panose="020F0502020204030204" pitchFamily="34" charset="0"/>
                        </a:rPr>
                        <a:t>FREQUÊNCIA</a:t>
                      </a:r>
                      <a:endParaRPr lang="pt-BR" sz="1000" b="1" i="0" u="none" strike="noStrike" dirty="0">
                        <a:solidFill>
                          <a:schemeClr val="bg1">
                            <a:lumMod val="65000"/>
                          </a:schemeClr>
                        </a:solidFill>
                        <a:effectLst/>
                        <a:latin typeface="Calibri" panose="020F0502020204030204" pitchFamily="34" charset="0"/>
                      </a:endParaRP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pt-BR"/>
                    </a:p>
                  </a:txBody>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0782612"/>
                  </a:ext>
                </a:extLst>
              </a:tr>
            </a:tbl>
          </a:graphicData>
        </a:graphic>
      </p:graphicFrame>
      <p:sp>
        <p:nvSpPr>
          <p:cNvPr id="27" name="Retângulo 26">
            <a:extLst>
              <a:ext uri="{FF2B5EF4-FFF2-40B4-BE49-F238E27FC236}">
                <a16:creationId xmlns:a16="http://schemas.microsoft.com/office/drawing/2014/main" id="{A47FADA0-F229-FD8D-BD6C-7CBCF5F53EED}"/>
              </a:ext>
            </a:extLst>
          </p:cNvPr>
          <p:cNvSpPr/>
          <p:nvPr/>
        </p:nvSpPr>
        <p:spPr>
          <a:xfrm>
            <a:off x="2340250" y="2026272"/>
            <a:ext cx="1486196" cy="2551928"/>
          </a:xfrm>
          <a:prstGeom prst="rect">
            <a:avLst/>
          </a:prstGeom>
          <a:noFill/>
          <a:ln w="12700" cap="flat" cmpd="sng" algn="ctr">
            <a:solidFill>
              <a:srgbClr val="FFEFBD"/>
            </a:solidFill>
            <a:prstDash val="lgDash"/>
            <a:miter lim="800000"/>
            <a:headEnd type="none" w="med" len="med"/>
            <a:tailEnd type="none" w="med" len="me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lang="pt-BR" kern="0">
              <a:ln>
                <a:solidFill>
                  <a:srgbClr val="70AD47"/>
                </a:solidFill>
              </a:ln>
              <a:solidFill>
                <a:prstClr val="white"/>
              </a:solidFill>
              <a:latin typeface="Calibri" panose="020F0502020204030204"/>
            </a:endParaRPr>
          </a:p>
        </p:txBody>
      </p:sp>
      <p:sp>
        <p:nvSpPr>
          <p:cNvPr id="28" name="Retângulo 27">
            <a:extLst>
              <a:ext uri="{FF2B5EF4-FFF2-40B4-BE49-F238E27FC236}">
                <a16:creationId xmlns:a16="http://schemas.microsoft.com/office/drawing/2014/main" id="{6F4B5B65-6C21-00FA-54C5-3F76A3470FE2}"/>
              </a:ext>
            </a:extLst>
          </p:cNvPr>
          <p:cNvSpPr/>
          <p:nvPr/>
        </p:nvSpPr>
        <p:spPr>
          <a:xfrm>
            <a:off x="10629988" y="3052346"/>
            <a:ext cx="1423100" cy="271909"/>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29" name="Retângulo 28">
            <a:extLst>
              <a:ext uri="{FF2B5EF4-FFF2-40B4-BE49-F238E27FC236}">
                <a16:creationId xmlns:a16="http://schemas.microsoft.com/office/drawing/2014/main" id="{74C9C127-14FA-97C6-DBC3-D19B6A51F14E}"/>
              </a:ext>
            </a:extLst>
          </p:cNvPr>
          <p:cNvSpPr/>
          <p:nvPr/>
        </p:nvSpPr>
        <p:spPr>
          <a:xfrm>
            <a:off x="10637290" y="2509019"/>
            <a:ext cx="1423100" cy="271909"/>
          </a:xfrm>
          <a:prstGeom prst="rect">
            <a:avLst/>
          </a:prstGeom>
          <a:noFill/>
          <a:ln w="19050" cap="rnd" cmpd="sng" algn="ctr">
            <a:solidFill>
              <a:srgbClr val="FF7C80"/>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30" name="Retângulo 29">
            <a:extLst>
              <a:ext uri="{FF2B5EF4-FFF2-40B4-BE49-F238E27FC236}">
                <a16:creationId xmlns:a16="http://schemas.microsoft.com/office/drawing/2014/main" id="{E07586F0-8498-108A-5205-09319E777897}"/>
              </a:ext>
            </a:extLst>
          </p:cNvPr>
          <p:cNvSpPr/>
          <p:nvPr/>
        </p:nvSpPr>
        <p:spPr>
          <a:xfrm>
            <a:off x="6062535" y="4235087"/>
            <a:ext cx="6022328" cy="2506280"/>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just"/>
            <a:r>
              <a:rPr lang="pt-BR" sz="1200" dirty="0">
                <a:solidFill>
                  <a:schemeClr val="bg2">
                    <a:lumMod val="50000"/>
                  </a:schemeClr>
                </a:solidFill>
                <a:latin typeface="Calibri" panose="020F0502020204030204" pitchFamily="34" charset="0"/>
                <a:cs typeface="Calibri" panose="020F0502020204030204" pitchFamily="34" charset="0"/>
              </a:rPr>
              <a:t>Dentre os beneficiários que acessaram o plano </a:t>
            </a:r>
            <a:r>
              <a:rPr lang="pt-BR" sz="1200" dirty="0">
                <a:solidFill>
                  <a:schemeClr val="tx1">
                    <a:lumMod val="75000"/>
                    <a:lumOff val="25000"/>
                  </a:schemeClr>
                </a:solidFill>
                <a:latin typeface="Calibri" panose="020F0502020204030204" pitchFamily="34" charset="0"/>
                <a:cs typeface="Calibri" panose="020F0502020204030204" pitchFamily="34" charset="0"/>
              </a:rPr>
              <a:t>odontológico </a:t>
            </a:r>
            <a:r>
              <a:rPr lang="pt-BR" sz="1200" dirty="0">
                <a:solidFill>
                  <a:schemeClr val="bg2">
                    <a:lumMod val="50000"/>
                  </a:schemeClr>
                </a:solidFill>
                <a:latin typeface="Calibri" panose="020F0502020204030204" pitchFamily="34" charset="0"/>
                <a:cs typeface="Calibri" panose="020F0502020204030204" pitchFamily="34" charset="0"/>
              </a:rPr>
              <a:t>e souberam responder, </a:t>
            </a:r>
            <a:r>
              <a:rPr lang="pt-BR" sz="1200" b="1" dirty="0">
                <a:solidFill>
                  <a:schemeClr val="bg2">
                    <a:lumMod val="50000"/>
                  </a:schemeClr>
                </a:solidFill>
                <a:latin typeface="Calibri" panose="020F0502020204030204" pitchFamily="34" charset="0"/>
                <a:cs typeface="Calibri" panose="020F0502020204030204" pitchFamily="34" charset="0"/>
              </a:rPr>
              <a:t>80,4%</a:t>
            </a:r>
            <a:r>
              <a:rPr lang="pt-BR" sz="1200" dirty="0">
                <a:solidFill>
                  <a:schemeClr val="bg2">
                    <a:lumMod val="50000"/>
                  </a:schemeClr>
                </a:solidFill>
                <a:latin typeface="Calibri" panose="020F0502020204030204" pitchFamily="34" charset="0"/>
                <a:cs typeface="Calibri" panose="020F0502020204030204" pitchFamily="34" charset="0"/>
              </a:rPr>
              <a:t> avaliaram positivamente (opções </a:t>
            </a:r>
            <a:r>
              <a:rPr lang="pt-BR" sz="1200" b="1" dirty="0">
                <a:solidFill>
                  <a:schemeClr val="bg2">
                    <a:lumMod val="50000"/>
                  </a:schemeClr>
                </a:solidFill>
                <a:latin typeface="Calibri" panose="020F0502020204030204" pitchFamily="34" charset="0"/>
                <a:cs typeface="Calibri" panose="020F0502020204030204" pitchFamily="34" charset="0"/>
              </a:rPr>
              <a:t>Bom</a:t>
            </a:r>
            <a:r>
              <a:rPr lang="pt-BR" sz="1200" dirty="0">
                <a:solidFill>
                  <a:schemeClr val="bg2">
                    <a:lumMod val="50000"/>
                  </a:schemeClr>
                </a:solidFill>
                <a:latin typeface="Calibri" panose="020F0502020204030204" pitchFamily="34" charset="0"/>
                <a:cs typeface="Calibri" panose="020F0502020204030204" pitchFamily="34" charset="0"/>
              </a:rPr>
              <a:t> e </a:t>
            </a:r>
            <a:r>
              <a:rPr lang="pt-BR" sz="1200" b="1" dirty="0">
                <a:solidFill>
                  <a:schemeClr val="bg2">
                    <a:lumMod val="50000"/>
                  </a:schemeClr>
                </a:solidFill>
                <a:latin typeface="Calibri" panose="020F0502020204030204" pitchFamily="34" charset="0"/>
                <a:cs typeface="Calibri" panose="020F0502020204030204" pitchFamily="34" charset="0"/>
              </a:rPr>
              <a:t>Muito</a:t>
            </a:r>
            <a:r>
              <a:rPr lang="pt-BR" sz="1200" dirty="0">
                <a:solidFill>
                  <a:schemeClr val="bg2">
                    <a:lumMod val="50000"/>
                  </a:schemeClr>
                </a:solidFill>
                <a:latin typeface="Calibri" panose="020F0502020204030204" pitchFamily="34" charset="0"/>
                <a:cs typeface="Calibri" panose="020F0502020204030204" pitchFamily="34" charset="0"/>
              </a:rPr>
              <a:t> </a:t>
            </a:r>
            <a:r>
              <a:rPr lang="pt-BR" sz="1200" b="1" dirty="0">
                <a:solidFill>
                  <a:schemeClr val="bg2">
                    <a:lumMod val="50000"/>
                  </a:schemeClr>
                </a:solidFill>
                <a:latin typeface="Calibri" panose="020F0502020204030204" pitchFamily="34" charset="0"/>
                <a:cs typeface="Calibri" panose="020F0502020204030204" pitchFamily="34" charset="0"/>
              </a:rPr>
              <a:t>bom</a:t>
            </a:r>
            <a:r>
              <a:rPr lang="pt-BR" sz="1200" dirty="0">
                <a:solidFill>
                  <a:schemeClr val="bg2">
                    <a:lumMod val="50000"/>
                  </a:schemeClr>
                </a:solidFill>
                <a:latin typeface="Calibri" panose="020F0502020204030204" pitchFamily="34" charset="0"/>
                <a:cs typeface="Calibri" panose="020F0502020204030204" pitchFamily="34" charset="0"/>
              </a:rPr>
              <a:t>), colocando o atributo em </a:t>
            </a:r>
            <a:r>
              <a:rPr lang="pt-BR" sz="1200" b="1" dirty="0">
                <a:solidFill>
                  <a:schemeClr val="bg2">
                    <a:lumMod val="50000"/>
                  </a:schemeClr>
                </a:solidFill>
                <a:latin typeface="Calibri" panose="020F0502020204030204" pitchFamily="34" charset="0"/>
                <a:cs typeface="Calibri" panose="020F0502020204030204" pitchFamily="34" charset="0"/>
              </a:rPr>
              <a:t>Conformidade</a:t>
            </a:r>
            <a:r>
              <a:rPr lang="pt-BR" sz="1200" dirty="0">
                <a:solidFill>
                  <a:schemeClr val="bg2">
                    <a:lumMod val="50000"/>
                  </a:schemeClr>
                </a:solidFill>
                <a:latin typeface="Calibri" panose="020F0502020204030204" pitchFamily="34" charset="0"/>
                <a:cs typeface="Calibri" panose="020F0502020204030204" pitchFamily="34" charset="0"/>
              </a:rPr>
              <a:t>. Destaque positivo para a opção </a:t>
            </a:r>
            <a:r>
              <a:rPr lang="pt-BR" sz="1200" b="1" dirty="0">
                <a:solidFill>
                  <a:schemeClr val="bg2">
                    <a:lumMod val="50000"/>
                  </a:schemeClr>
                </a:solidFill>
                <a:latin typeface="Calibri" panose="020F0502020204030204" pitchFamily="34" charset="0"/>
                <a:cs typeface="Calibri" panose="020F0502020204030204" pitchFamily="34" charset="0"/>
              </a:rPr>
              <a:t>Muito Ruim </a:t>
            </a:r>
            <a:r>
              <a:rPr lang="pt-BR" sz="1200" dirty="0">
                <a:solidFill>
                  <a:schemeClr val="bg2">
                    <a:lumMod val="50000"/>
                  </a:schemeClr>
                </a:solidFill>
                <a:latin typeface="Calibri" panose="020F0502020204030204" pitchFamily="34" charset="0"/>
                <a:cs typeface="Calibri" panose="020F0502020204030204" pitchFamily="34" charset="0"/>
              </a:rPr>
              <a:t>que obteve apenas </a:t>
            </a:r>
            <a:r>
              <a:rPr lang="pt-BR" sz="1200" b="1" dirty="0">
                <a:solidFill>
                  <a:schemeClr val="bg2">
                    <a:lumMod val="50000"/>
                  </a:schemeClr>
                </a:solidFill>
                <a:latin typeface="Calibri" panose="020F0502020204030204" pitchFamily="34" charset="0"/>
                <a:cs typeface="Calibri" panose="020F0502020204030204" pitchFamily="34" charset="0"/>
              </a:rPr>
              <a:t>2,5%</a:t>
            </a:r>
            <a:r>
              <a:rPr lang="pt-BR" sz="1200" dirty="0">
                <a:solidFill>
                  <a:schemeClr val="bg2">
                    <a:lumMod val="50000"/>
                  </a:schemeClr>
                </a:solidFill>
                <a:latin typeface="Calibri" panose="020F0502020204030204" pitchFamily="34" charset="0"/>
                <a:cs typeface="Calibri" panose="020F0502020204030204" pitchFamily="34" charset="0"/>
              </a:rPr>
              <a:t> de citações. O maior índice de não satisfação está concentrado no gradiente </a:t>
            </a:r>
            <a:r>
              <a:rPr lang="pt-BR" sz="1200" b="1" dirty="0">
                <a:solidFill>
                  <a:schemeClr val="bg2">
                    <a:lumMod val="50000"/>
                  </a:schemeClr>
                </a:solidFill>
                <a:latin typeface="Calibri" panose="020F0502020204030204" pitchFamily="34" charset="0"/>
                <a:cs typeface="Calibri" panose="020F0502020204030204" pitchFamily="34" charset="0"/>
              </a:rPr>
              <a:t>Regular</a:t>
            </a:r>
            <a:r>
              <a:rPr lang="pt-BR" sz="1200" dirty="0">
                <a:solidFill>
                  <a:schemeClr val="bg2">
                    <a:lumMod val="50000"/>
                  </a:schemeClr>
                </a:solidFill>
                <a:latin typeface="Calibri" panose="020F0502020204030204" pitchFamily="34" charset="0"/>
                <a:cs typeface="Calibri" panose="020F0502020204030204" pitchFamily="34" charset="0"/>
              </a:rPr>
              <a:t> com </a:t>
            </a:r>
            <a:r>
              <a:rPr lang="pt-BR" sz="1200" b="1" dirty="0">
                <a:solidFill>
                  <a:schemeClr val="bg2">
                    <a:lumMod val="50000"/>
                  </a:schemeClr>
                </a:solidFill>
                <a:latin typeface="Calibri" panose="020F0502020204030204" pitchFamily="34" charset="0"/>
                <a:cs typeface="Calibri" panose="020F0502020204030204" pitchFamily="34" charset="0"/>
              </a:rPr>
              <a:t>13,8%. </a:t>
            </a:r>
          </a:p>
          <a:p>
            <a:pPr algn="just"/>
            <a:endParaRPr lang="pt-BR" sz="400" dirty="0">
              <a:solidFill>
                <a:schemeClr val="bg2">
                  <a:lumMod val="50000"/>
                </a:schemeClr>
              </a:solidFill>
              <a:latin typeface="Calibri" panose="020F0502020204030204" pitchFamily="34" charset="0"/>
              <a:cs typeface="Calibri" panose="020F0502020204030204" pitchFamily="34" charset="0"/>
            </a:endParaRPr>
          </a:p>
          <a:p>
            <a:pPr algn="just"/>
            <a:r>
              <a:rPr lang="pt-BR" sz="1200" b="1" dirty="0">
                <a:solidFill>
                  <a:schemeClr val="bg2">
                    <a:lumMod val="50000"/>
                  </a:schemeClr>
                </a:solidFill>
                <a:latin typeface="Calibri" panose="020F0502020204030204" pitchFamily="34" charset="0"/>
                <a:cs typeface="Calibri" panose="020F0502020204030204" pitchFamily="34" charset="0"/>
              </a:rPr>
              <a:t>Ponto de atenção </a:t>
            </a:r>
            <a:r>
              <a:rPr lang="pt-BR" sz="1200" dirty="0">
                <a:solidFill>
                  <a:schemeClr val="bg2">
                    <a:lumMod val="50000"/>
                  </a:schemeClr>
                </a:solidFill>
                <a:latin typeface="Calibri" panose="020F0502020204030204" pitchFamily="34" charset="0"/>
                <a:cs typeface="Calibri" panose="020F0502020204030204" pitchFamily="34" charset="0"/>
              </a:rPr>
              <a:t>ao viés de baixa de </a:t>
            </a:r>
            <a:r>
              <a:rPr lang="pt-BR" sz="1200" b="1" dirty="0">
                <a:solidFill>
                  <a:schemeClr val="bg2">
                    <a:lumMod val="50000"/>
                  </a:schemeClr>
                </a:solidFill>
                <a:latin typeface="Calibri" panose="020F0502020204030204" pitchFamily="34" charset="0"/>
                <a:cs typeface="Calibri" panose="020F0502020204030204" pitchFamily="34" charset="0"/>
              </a:rPr>
              <a:t>9pp</a:t>
            </a:r>
            <a:r>
              <a:rPr lang="pt-BR" sz="1200" dirty="0">
                <a:solidFill>
                  <a:schemeClr val="bg2">
                    <a:lumMod val="50000"/>
                  </a:schemeClr>
                </a:solidFill>
                <a:latin typeface="Calibri" panose="020F0502020204030204" pitchFamily="34" charset="0"/>
                <a:cs typeface="Calibri" panose="020F0502020204030204" pitchFamily="34" charset="0"/>
              </a:rPr>
              <a:t> entre as menções positivas, indicando probabilidade de migração da satisfação para não satisfação.</a:t>
            </a:r>
            <a:endParaRPr lang="pt-BR" sz="400" dirty="0">
              <a:solidFill>
                <a:schemeClr val="bg2">
                  <a:lumMod val="50000"/>
                </a:schemeClr>
              </a:solidFill>
              <a:latin typeface="Calibri" panose="020F0502020204030204" pitchFamily="34" charset="0"/>
              <a:cs typeface="Calibri" panose="020F0502020204030204" pitchFamily="34" charset="0"/>
            </a:endParaRPr>
          </a:p>
          <a:p>
            <a:pPr algn="just"/>
            <a:endParaRPr lang="pt-BR" sz="400" dirty="0">
              <a:solidFill>
                <a:schemeClr val="bg2">
                  <a:lumMod val="50000"/>
                </a:schemeClr>
              </a:solidFill>
              <a:latin typeface="Calibri" panose="020F0502020204030204" pitchFamily="34" charset="0"/>
              <a:cs typeface="Calibri" panose="020F0502020204030204" pitchFamily="34" charset="0"/>
            </a:endParaRPr>
          </a:p>
          <a:p>
            <a:pPr algn="just"/>
            <a:r>
              <a:rPr lang="pt-BR" sz="1200" dirty="0">
                <a:solidFill>
                  <a:schemeClr val="bg2">
                    <a:lumMod val="50000"/>
                  </a:schemeClr>
                </a:solidFill>
                <a:latin typeface="Calibri" panose="020F0502020204030204" pitchFamily="34" charset="0"/>
                <a:cs typeface="Calibri" panose="020F0502020204030204" pitchFamily="34" charset="0"/>
              </a:rPr>
              <a:t>Analisando os perfis, a variação entre os gêneros é pequena ficando dentro da margem de erro, logo não é possível dizer que há um gênero com melhor resultado que outro. Por faixa etária, os mais satisfeitos são os beneficiários</a:t>
            </a:r>
            <a:r>
              <a:rPr lang="pt-BR" sz="1200" b="1" dirty="0">
                <a:solidFill>
                  <a:schemeClr val="bg2">
                    <a:lumMod val="50000"/>
                  </a:schemeClr>
                </a:solidFill>
                <a:latin typeface="Calibri" panose="020F0502020204030204" pitchFamily="34" charset="0"/>
                <a:cs typeface="Calibri" panose="020F0502020204030204" pitchFamily="34" charset="0"/>
              </a:rPr>
              <a:t> De 56 a 65 anos </a:t>
            </a:r>
            <a:r>
              <a:rPr lang="pt-BR" sz="1200" dirty="0">
                <a:solidFill>
                  <a:schemeClr val="bg2">
                    <a:lumMod val="50000"/>
                  </a:schemeClr>
                </a:solidFill>
                <a:latin typeface="Calibri" panose="020F0502020204030204" pitchFamily="34" charset="0"/>
                <a:cs typeface="Calibri" panose="020F0502020204030204" pitchFamily="34" charset="0"/>
              </a:rPr>
              <a:t>que</a:t>
            </a:r>
            <a:r>
              <a:rPr lang="pt-BR" sz="1200" b="1" dirty="0">
                <a:solidFill>
                  <a:schemeClr val="bg2">
                    <a:lumMod val="50000"/>
                  </a:schemeClr>
                </a:solidFill>
                <a:latin typeface="Calibri" panose="020F0502020204030204" pitchFamily="34" charset="0"/>
                <a:cs typeface="Calibri" panose="020F0502020204030204" pitchFamily="34" charset="0"/>
              </a:rPr>
              <a:t> </a:t>
            </a:r>
            <a:r>
              <a:rPr lang="pt-BR" sz="1200" dirty="0">
                <a:solidFill>
                  <a:schemeClr val="bg2">
                    <a:lumMod val="50000"/>
                  </a:schemeClr>
                </a:solidFill>
                <a:latin typeface="Calibri" panose="020F0502020204030204" pitchFamily="34" charset="0"/>
                <a:cs typeface="Calibri" panose="020F0502020204030204" pitchFamily="34" charset="0"/>
              </a:rPr>
              <a:t>avaliaram com </a:t>
            </a:r>
            <a:r>
              <a:rPr lang="pt-BR" sz="1200" b="1" dirty="0">
                <a:solidFill>
                  <a:schemeClr val="bg2">
                    <a:lumMod val="50000"/>
                  </a:schemeClr>
                </a:solidFill>
                <a:latin typeface="Calibri" panose="020F0502020204030204" pitchFamily="34" charset="0"/>
                <a:cs typeface="Calibri" panose="020F0502020204030204" pitchFamily="34" charset="0"/>
              </a:rPr>
              <a:t>86,8%</a:t>
            </a:r>
            <a:r>
              <a:rPr lang="pt-BR" sz="1200" dirty="0">
                <a:solidFill>
                  <a:schemeClr val="bg2">
                    <a:lumMod val="50000"/>
                  </a:schemeClr>
                </a:solidFill>
                <a:latin typeface="Calibri" panose="020F0502020204030204" pitchFamily="34" charset="0"/>
                <a:cs typeface="Calibri" panose="020F0502020204030204" pitchFamily="34" charset="0"/>
              </a:rPr>
              <a:t> de satisfação, atingindo o patamar de </a:t>
            </a:r>
            <a:r>
              <a:rPr lang="pt-BR" sz="1200" b="1" kern="0" dirty="0">
                <a:solidFill>
                  <a:schemeClr val="bg2">
                    <a:lumMod val="50000"/>
                  </a:schemeClr>
                </a:solidFill>
                <a:latin typeface="Calibri" panose="020F0502020204030204"/>
                <a:cs typeface="Times New Roman" panose="02020603050405020304" pitchFamily="18" charset="0"/>
              </a:rPr>
              <a:t>Conformidade</a:t>
            </a:r>
            <a:r>
              <a:rPr lang="pt-BR" sz="1200" dirty="0">
                <a:solidFill>
                  <a:schemeClr val="bg2">
                    <a:lumMod val="50000"/>
                  </a:schemeClr>
                </a:solidFill>
                <a:latin typeface="Calibri" panose="020F0502020204030204" pitchFamily="34" charset="0"/>
                <a:cs typeface="Calibri" panose="020F0502020204030204" pitchFamily="34" charset="0"/>
              </a:rPr>
              <a:t>. Os menos satisfeitos são os beneficiários </a:t>
            </a:r>
            <a:r>
              <a:rPr lang="pt-BR" sz="1200" b="1" dirty="0">
                <a:solidFill>
                  <a:schemeClr val="bg2">
                    <a:lumMod val="50000"/>
                  </a:schemeClr>
                </a:solidFill>
                <a:latin typeface="Calibri" panose="020F0502020204030204" pitchFamily="34" charset="0"/>
                <a:cs typeface="Calibri" panose="020F0502020204030204" pitchFamily="34" charset="0"/>
              </a:rPr>
              <a:t>De 36 a 45 anos </a:t>
            </a:r>
            <a:r>
              <a:rPr lang="pt-BR" sz="1200" dirty="0">
                <a:solidFill>
                  <a:schemeClr val="bg2">
                    <a:lumMod val="50000"/>
                  </a:schemeClr>
                </a:solidFill>
                <a:latin typeface="Calibri" panose="020F0502020204030204" pitchFamily="34" charset="0"/>
                <a:cs typeface="Calibri" panose="020F0502020204030204" pitchFamily="34" charset="0"/>
              </a:rPr>
              <a:t>com </a:t>
            </a:r>
            <a:r>
              <a:rPr lang="pt-BR" sz="1200" b="1" dirty="0">
                <a:solidFill>
                  <a:schemeClr val="bg2">
                    <a:lumMod val="50000"/>
                  </a:schemeClr>
                </a:solidFill>
                <a:latin typeface="Calibri" panose="020F0502020204030204" pitchFamily="34" charset="0"/>
                <a:cs typeface="Calibri" panose="020F0502020204030204" pitchFamily="34" charset="0"/>
              </a:rPr>
              <a:t>74,7% </a:t>
            </a:r>
            <a:r>
              <a:rPr lang="pt-BR" sz="1200" dirty="0">
                <a:solidFill>
                  <a:schemeClr val="bg2">
                    <a:lumMod val="50000"/>
                  </a:schemeClr>
                </a:solidFill>
                <a:latin typeface="Calibri" panose="020F0502020204030204" pitchFamily="34" charset="0"/>
                <a:cs typeface="Calibri" panose="020F0502020204030204" pitchFamily="34" charset="0"/>
              </a:rPr>
              <a:t>das menções, atribuindo o patamar de</a:t>
            </a:r>
            <a:r>
              <a:rPr lang="pt-BR" sz="1200" b="1" dirty="0">
                <a:solidFill>
                  <a:schemeClr val="bg2">
                    <a:lumMod val="50000"/>
                  </a:schemeClr>
                </a:solidFill>
                <a:latin typeface="Calibri" panose="020F0502020204030204" pitchFamily="34" charset="0"/>
                <a:cs typeface="Calibri" panose="020F0502020204030204" pitchFamily="34" charset="0"/>
              </a:rPr>
              <a:t> Não Conformidade.</a:t>
            </a:r>
          </a:p>
        </p:txBody>
      </p:sp>
      <p:pic>
        <p:nvPicPr>
          <p:cNvPr id="31" name="Gráfico 30" descr="Fala com preenchimento sólido">
            <a:extLst>
              <a:ext uri="{FF2B5EF4-FFF2-40B4-BE49-F238E27FC236}">
                <a16:creationId xmlns:a16="http://schemas.microsoft.com/office/drawing/2014/main" id="{C589D39E-B20E-B5F0-C867-8698AB7DDE9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87937" y="3851465"/>
            <a:ext cx="638645" cy="638645"/>
          </a:xfrm>
          <a:prstGeom prst="rect">
            <a:avLst/>
          </a:prstGeom>
        </p:spPr>
      </p:pic>
      <p:sp>
        <p:nvSpPr>
          <p:cNvPr id="35" name="Círculo Q4">
            <a:extLst>
              <a:ext uri="{FF2B5EF4-FFF2-40B4-BE49-F238E27FC236}">
                <a16:creationId xmlns:a16="http://schemas.microsoft.com/office/drawing/2014/main" id="{7EBB0DC3-AAD4-7173-1FE0-D3D96E0033F0}"/>
              </a:ext>
            </a:extLst>
          </p:cNvPr>
          <p:cNvSpPr/>
          <p:nvPr/>
        </p:nvSpPr>
        <p:spPr>
          <a:xfrm>
            <a:off x="2744369" y="1694400"/>
            <a:ext cx="667503" cy="663744"/>
          </a:xfrm>
          <a:prstGeom prst="ellipse">
            <a:avLst/>
          </a:prstGeom>
          <a:solidFill>
            <a:srgbClr val="FFEFBD"/>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en-US" sz="1200" b="1" kern="0" dirty="0">
                <a:solidFill>
                  <a:schemeClr val="tx1">
                    <a:lumMod val="75000"/>
                    <a:lumOff val="25000"/>
                  </a:schemeClr>
                </a:solidFill>
                <a:latin typeface="Calibri"/>
                <a:cs typeface="Calibri"/>
              </a:rPr>
              <a:t>80,4</a:t>
            </a:r>
            <a:endParaRPr lang="pt-BR" sz="1800" b="1" kern="0" dirty="0">
              <a:solidFill>
                <a:schemeClr val="tx1">
                  <a:lumMod val="75000"/>
                  <a:lumOff val="25000"/>
                </a:schemeClr>
              </a:solidFill>
              <a:latin typeface="Calibri" panose="020F0502020204030204"/>
            </a:endParaRPr>
          </a:p>
        </p:txBody>
      </p:sp>
      <p:grpSp>
        <p:nvGrpSpPr>
          <p:cNvPr id="13" name="Agrupar 12">
            <a:extLst>
              <a:ext uri="{FF2B5EF4-FFF2-40B4-BE49-F238E27FC236}">
                <a16:creationId xmlns:a16="http://schemas.microsoft.com/office/drawing/2014/main" id="{B586711B-0D2F-78ED-3A04-B20878FE43D3}"/>
              </a:ext>
            </a:extLst>
          </p:cNvPr>
          <p:cNvGrpSpPr/>
          <p:nvPr/>
        </p:nvGrpSpPr>
        <p:grpSpPr>
          <a:xfrm>
            <a:off x="17597" y="6030691"/>
            <a:ext cx="4002330" cy="720080"/>
            <a:chOff x="3198545" y="2908991"/>
            <a:chExt cx="4002330" cy="720080"/>
          </a:xfrm>
        </p:grpSpPr>
        <p:sp>
          <p:nvSpPr>
            <p:cNvPr id="14" name="Retângulo 13">
              <a:extLst>
                <a:ext uri="{FF2B5EF4-FFF2-40B4-BE49-F238E27FC236}">
                  <a16:creationId xmlns:a16="http://schemas.microsoft.com/office/drawing/2014/main" id="{15885C51-A1A8-3CDC-F583-013457C5645B}"/>
                </a:ext>
              </a:extLst>
            </p:cNvPr>
            <p:cNvSpPr/>
            <p:nvPr/>
          </p:nvSpPr>
          <p:spPr>
            <a:xfrm>
              <a:off x="3198545" y="2908991"/>
              <a:ext cx="3786306" cy="720080"/>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 name="CaixaDeTexto 14">
              <a:extLst>
                <a:ext uri="{FF2B5EF4-FFF2-40B4-BE49-F238E27FC236}">
                  <a16:creationId xmlns:a16="http://schemas.microsoft.com/office/drawing/2014/main" id="{C1056269-FB05-55CB-9AA1-F891E10695FA}"/>
                </a:ext>
              </a:extLst>
            </p:cNvPr>
            <p:cNvSpPr txBox="1"/>
            <p:nvPr/>
          </p:nvSpPr>
          <p:spPr>
            <a:xfrm>
              <a:off x="3703909" y="3272128"/>
              <a:ext cx="61664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Excelência / Força</a:t>
              </a:r>
            </a:p>
          </p:txBody>
        </p:sp>
        <p:sp>
          <p:nvSpPr>
            <p:cNvPr id="16" name="Retângulo de cantos arredondados 247">
              <a:extLst>
                <a:ext uri="{FF2B5EF4-FFF2-40B4-BE49-F238E27FC236}">
                  <a16:creationId xmlns:a16="http://schemas.microsoft.com/office/drawing/2014/main" id="{32791AB2-637B-9863-24DB-DCA261B654D0}"/>
                </a:ext>
              </a:extLst>
            </p:cNvPr>
            <p:cNvSpPr/>
            <p:nvPr/>
          </p:nvSpPr>
          <p:spPr>
            <a:xfrm>
              <a:off x="4282764" y="3307683"/>
              <a:ext cx="441876" cy="268671"/>
            </a:xfrm>
            <a:prstGeom prst="roundRect">
              <a:avLst/>
            </a:prstGeom>
            <a:solidFill>
              <a:srgbClr val="FFEFBD"/>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itchFamily="34" charset="0"/>
                </a:rPr>
                <a:t>80 a 89%</a:t>
              </a:r>
            </a:p>
          </p:txBody>
        </p:sp>
        <p:sp>
          <p:nvSpPr>
            <p:cNvPr id="17" name="Retângulo de cantos arredondados 248">
              <a:extLst>
                <a:ext uri="{FF2B5EF4-FFF2-40B4-BE49-F238E27FC236}">
                  <a16:creationId xmlns:a16="http://schemas.microsoft.com/office/drawing/2014/main" id="{E6ABD13C-1898-51EE-F863-535571790051}"/>
                </a:ext>
              </a:extLst>
            </p:cNvPr>
            <p:cNvSpPr/>
            <p:nvPr/>
          </p:nvSpPr>
          <p:spPr>
            <a:xfrm>
              <a:off x="5483262" y="3314818"/>
              <a:ext cx="441876" cy="268671"/>
            </a:xfrm>
            <a:prstGeom prst="roundRect">
              <a:avLst/>
            </a:prstGeom>
            <a:solidFill>
              <a:srgbClr val="FFB9BB"/>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itchFamily="34" charset="0"/>
                </a:rPr>
                <a:t>0 a 79%</a:t>
              </a:r>
            </a:p>
          </p:txBody>
        </p:sp>
        <p:sp>
          <p:nvSpPr>
            <p:cNvPr id="21" name="Retângulo de cantos arredondados 246">
              <a:extLst>
                <a:ext uri="{FF2B5EF4-FFF2-40B4-BE49-F238E27FC236}">
                  <a16:creationId xmlns:a16="http://schemas.microsoft.com/office/drawing/2014/main" id="{54641B32-BEF2-511B-0CEE-82060A82EB20}"/>
                </a:ext>
              </a:extLst>
            </p:cNvPr>
            <p:cNvSpPr/>
            <p:nvPr/>
          </p:nvSpPr>
          <p:spPr>
            <a:xfrm>
              <a:off x="3294308" y="3301752"/>
              <a:ext cx="441876" cy="268671"/>
            </a:xfrm>
            <a:prstGeom prst="roundRect">
              <a:avLst/>
            </a:prstGeom>
            <a:solidFill>
              <a:srgbClr val="C8ECBA"/>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itchFamily="34" charset="0"/>
                </a:rPr>
                <a:t>90 a 100%</a:t>
              </a:r>
            </a:p>
          </p:txBody>
        </p:sp>
        <p:sp>
          <p:nvSpPr>
            <p:cNvPr id="22" name="CaixaDeTexto 21">
              <a:extLst>
                <a:ext uri="{FF2B5EF4-FFF2-40B4-BE49-F238E27FC236}">
                  <a16:creationId xmlns:a16="http://schemas.microsoft.com/office/drawing/2014/main" id="{A6FB2DF9-1AA1-F1FC-F987-937F85CCE330}"/>
                </a:ext>
              </a:extLst>
            </p:cNvPr>
            <p:cNvSpPr txBox="1"/>
            <p:nvPr/>
          </p:nvSpPr>
          <p:spPr>
            <a:xfrm>
              <a:off x="3220353" y="2966183"/>
              <a:ext cx="2680799"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1100" b="1" i="0" u="none" strike="noStrike" kern="0" cap="none" spc="0" normalizeH="0" baseline="0" noProof="0" dirty="0">
                  <a:ln>
                    <a:noFill/>
                  </a:ln>
                  <a:solidFill>
                    <a:prstClr val="black">
                      <a:lumMod val="75000"/>
                      <a:lumOff val="25000"/>
                    </a:prstClr>
                  </a:solidFill>
                  <a:effectLst/>
                  <a:uLnTx/>
                  <a:uFillTx/>
                  <a:latin typeface="Calibri" panose="020F0502020204030204"/>
                  <a:cs typeface="+mn-cs"/>
                </a:rPr>
                <a:t>% Satisfação</a:t>
              </a:r>
            </a:p>
          </p:txBody>
        </p:sp>
        <p:sp>
          <p:nvSpPr>
            <p:cNvPr id="23" name="CaixaDeTexto 22">
              <a:extLst>
                <a:ext uri="{FF2B5EF4-FFF2-40B4-BE49-F238E27FC236}">
                  <a16:creationId xmlns:a16="http://schemas.microsoft.com/office/drawing/2014/main" id="{76EEC377-4F24-9CD7-CE20-43EB372EDA2B}"/>
                </a:ext>
              </a:extLst>
            </p:cNvPr>
            <p:cNvSpPr txBox="1"/>
            <p:nvPr/>
          </p:nvSpPr>
          <p:spPr>
            <a:xfrm>
              <a:off x="4680595" y="3284984"/>
              <a:ext cx="86409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Conformidade / Oportunidades</a:t>
              </a:r>
            </a:p>
          </p:txBody>
        </p:sp>
        <p:sp>
          <p:nvSpPr>
            <p:cNvPr id="24" name="CaixaDeTexto 23">
              <a:extLst>
                <a:ext uri="{FF2B5EF4-FFF2-40B4-BE49-F238E27FC236}">
                  <a16:creationId xmlns:a16="http://schemas.microsoft.com/office/drawing/2014/main" id="{D1340E82-2718-D2BC-1D92-1AAF6F544FB6}"/>
                </a:ext>
              </a:extLst>
            </p:cNvPr>
            <p:cNvSpPr txBox="1"/>
            <p:nvPr/>
          </p:nvSpPr>
          <p:spPr>
            <a:xfrm>
              <a:off x="5885314" y="3277581"/>
              <a:ext cx="131556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Não conformidade / Fraquezas ou Ameaças</a:t>
              </a:r>
            </a:p>
          </p:txBody>
        </p:sp>
      </p:grpSp>
      <p:graphicFrame>
        <p:nvGraphicFramePr>
          <p:cNvPr id="3" name="Gráfico 2">
            <a:extLst>
              <a:ext uri="{FF2B5EF4-FFF2-40B4-BE49-F238E27FC236}">
                <a16:creationId xmlns:a16="http://schemas.microsoft.com/office/drawing/2014/main" id="{1E8DBDBD-C5BA-4BC8-B417-65C1CECF956E}"/>
              </a:ext>
            </a:extLst>
          </p:cNvPr>
          <p:cNvGraphicFramePr>
            <a:graphicFrameLocks/>
          </p:cNvGraphicFramePr>
          <p:nvPr>
            <p:extLst>
              <p:ext uri="{D42A27DB-BD31-4B8C-83A1-F6EECF244321}">
                <p14:modId xmlns:p14="http://schemas.microsoft.com/office/powerpoint/2010/main" val="1192114589"/>
              </p:ext>
            </p:extLst>
          </p:nvPr>
        </p:nvGraphicFramePr>
        <p:xfrm>
          <a:off x="0" y="2335162"/>
          <a:ext cx="3959128" cy="2259824"/>
        </p:xfrm>
        <a:graphic>
          <a:graphicData uri="http://schemas.openxmlformats.org/drawingml/2006/chart">
            <c:chart xmlns:c="http://schemas.openxmlformats.org/drawingml/2006/chart" xmlns:r="http://schemas.openxmlformats.org/officeDocument/2006/relationships" r:id="rId4"/>
          </a:graphicData>
        </a:graphic>
      </p:graphicFrame>
      <p:grpSp>
        <p:nvGrpSpPr>
          <p:cNvPr id="4" name="Agrupar 3">
            <a:extLst>
              <a:ext uri="{FF2B5EF4-FFF2-40B4-BE49-F238E27FC236}">
                <a16:creationId xmlns:a16="http://schemas.microsoft.com/office/drawing/2014/main" id="{66BE90BD-D3B1-45E5-8D3A-5E39D89480E1}"/>
              </a:ext>
            </a:extLst>
          </p:cNvPr>
          <p:cNvGrpSpPr/>
          <p:nvPr/>
        </p:nvGrpSpPr>
        <p:grpSpPr>
          <a:xfrm>
            <a:off x="6713025" y="1528050"/>
            <a:ext cx="2408399" cy="2376001"/>
            <a:chOff x="0" y="0"/>
            <a:chExt cx="2237239" cy="2543175"/>
          </a:xfrm>
        </p:grpSpPr>
        <p:pic>
          <p:nvPicPr>
            <p:cNvPr id="5" name="Imagem 4" descr="Free vector graphic: Silhouette, Man, Women'S - Free Image ...">
              <a:extLst>
                <a:ext uri="{FF2B5EF4-FFF2-40B4-BE49-F238E27FC236}">
                  <a16:creationId xmlns:a16="http://schemas.microsoft.com/office/drawing/2014/main" id="{805EFE77-4BAC-4009-AFE0-89E233F24920}"/>
                </a:ext>
              </a:extLst>
            </p:cNvPr>
            <p:cNvPicPr>
              <a:picLocks noChangeAspect="1"/>
            </p:cNvPicPr>
            <p:nvPr/>
          </p:nvPicPr>
          <p:blipFill rotWithShape="1">
            <a:blip r:embed="rId5" cstate="print">
              <a:duotone>
                <a:srgbClr val="5B9BD5">
                  <a:shade val="45000"/>
                  <a:satMod val="135000"/>
                </a:srgbClr>
                <a:prstClr val="white"/>
              </a:duotone>
              <a:extLst>
                <a:ext uri="{28A0092B-C50C-407E-A947-70E740481C1C}">
                  <a14:useLocalDpi xmlns:a14="http://schemas.microsoft.com/office/drawing/2010/main" val="0"/>
                </a:ext>
              </a:extLst>
            </a:blip>
            <a:srcRect r="50076"/>
            <a:stretch/>
          </p:blipFill>
          <p:spPr>
            <a:xfrm>
              <a:off x="381001" y="161925"/>
              <a:ext cx="628649" cy="2257426"/>
            </a:xfrm>
            <a:prstGeom prst="rect">
              <a:avLst/>
            </a:prstGeom>
          </p:spPr>
        </p:pic>
        <p:pic>
          <p:nvPicPr>
            <p:cNvPr id="7" name="Imagem 6" descr="Free vector graphic: Silhouette, Man, Women'S - Free Image ...">
              <a:extLst>
                <a:ext uri="{FF2B5EF4-FFF2-40B4-BE49-F238E27FC236}">
                  <a16:creationId xmlns:a16="http://schemas.microsoft.com/office/drawing/2014/main" id="{8CED483F-CD90-472F-ABE3-49BC8EAD31E8}"/>
                </a:ext>
              </a:extLst>
            </p:cNvPr>
            <p:cNvPicPr>
              <a:picLocks noChangeAspect="1"/>
            </p:cNvPicPr>
            <p:nvPr/>
          </p:nvPicPr>
          <p:blipFill rotWithShape="1">
            <a:blip r:embed="rId6" cstate="print">
              <a:duotone>
                <a:prstClr val="black"/>
                <a:srgbClr val="FF66CC">
                  <a:tint val="45000"/>
                  <a:satMod val="400000"/>
                </a:srgbClr>
              </a:duotone>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l="50680"/>
            <a:stretch/>
          </p:blipFill>
          <p:spPr>
            <a:xfrm>
              <a:off x="1209675" y="190500"/>
              <a:ext cx="621046" cy="2257425"/>
            </a:xfrm>
            <a:prstGeom prst="rect">
              <a:avLst/>
            </a:prstGeom>
          </p:spPr>
        </p:pic>
        <p:graphicFrame>
          <p:nvGraphicFramePr>
            <p:cNvPr id="9" name="Gráfico 8">
              <a:extLst>
                <a:ext uri="{FF2B5EF4-FFF2-40B4-BE49-F238E27FC236}">
                  <a16:creationId xmlns:a16="http://schemas.microsoft.com/office/drawing/2014/main" id="{6BAAC468-9580-4B3A-965B-45B2B46FF501}"/>
                </a:ext>
              </a:extLst>
            </p:cNvPr>
            <p:cNvGraphicFramePr>
              <a:graphicFrameLocks/>
            </p:cNvGraphicFramePr>
            <p:nvPr>
              <p:extLst>
                <p:ext uri="{D42A27DB-BD31-4B8C-83A1-F6EECF244321}">
                  <p14:modId xmlns:p14="http://schemas.microsoft.com/office/powerpoint/2010/main" val="1342150269"/>
                </p:ext>
              </p:extLst>
            </p:nvPr>
          </p:nvGraphicFramePr>
          <p:xfrm>
            <a:off x="0" y="0"/>
            <a:ext cx="2237239" cy="2543175"/>
          </p:xfrm>
          <a:graphic>
            <a:graphicData uri="http://schemas.openxmlformats.org/drawingml/2006/chart">
              <c:chart xmlns:c="http://schemas.openxmlformats.org/drawingml/2006/chart" xmlns:r="http://schemas.openxmlformats.org/officeDocument/2006/relationships" r:id="rId8"/>
            </a:graphicData>
          </a:graphic>
        </p:graphicFrame>
      </p:grpSp>
    </p:spTree>
    <p:extLst>
      <p:ext uri="{BB962C8B-B14F-4D97-AF65-F5344CB8AC3E}">
        <p14:creationId xmlns:p14="http://schemas.microsoft.com/office/powerpoint/2010/main" val="75396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224C38-9713-0EB8-AF16-53653D86F04D}"/>
              </a:ext>
            </a:extLst>
          </p:cNvPr>
          <p:cNvSpPr txBox="1"/>
          <p:nvPr/>
        </p:nvSpPr>
        <p:spPr>
          <a:xfrm>
            <a:off x="0" y="908721"/>
            <a:ext cx="12192000" cy="532629"/>
          </a:xfrm>
          <a:prstGeom prst="rect">
            <a:avLst/>
          </a:prstGeom>
          <a:noFill/>
          <a:effectLst/>
        </p:spPr>
        <p:txBody>
          <a:bodyPr wrap="square" lIns="100760" tIns="50379" rIns="100760" bIns="50379" rtlCol="0">
            <a:spAutoFit/>
          </a:bodyPr>
          <a:lstStyle/>
          <a:p>
            <a:pPr algn="just"/>
            <a:r>
              <a:rPr lang="pt-BR" sz="1400" b="1" dirty="0">
                <a:solidFill>
                  <a:schemeClr val="bg2">
                    <a:lumMod val="50000"/>
                  </a:schemeClr>
                </a:solidFill>
                <a:latin typeface="Calibri" panose="020F0502020204030204" pitchFamily="34" charset="0"/>
                <a:cs typeface="Calibri" panose="020F0502020204030204" pitchFamily="34" charset="0"/>
              </a:rPr>
              <a:t>7 - Nos últimos 12 meses, quando o (a) Sr.(a) fez uma reclamação para o seu plano odontológico (nos canais de atendimento fornecidos pela operadora como por exemplo SAC, Fale Conosco, Ouvidoria, Atendimento Presencial) o (a) Sr.(a) teve sua demanda resolvida?</a:t>
            </a:r>
          </a:p>
        </p:txBody>
      </p:sp>
      <p:graphicFrame>
        <p:nvGraphicFramePr>
          <p:cNvPr id="7" name="Tabela 6">
            <a:extLst>
              <a:ext uri="{FF2B5EF4-FFF2-40B4-BE49-F238E27FC236}">
                <a16:creationId xmlns:a16="http://schemas.microsoft.com/office/drawing/2014/main" id="{EDB36CAE-F15F-C5C8-AE07-7E1648CD5621}"/>
              </a:ext>
            </a:extLst>
          </p:cNvPr>
          <p:cNvGraphicFramePr>
            <a:graphicFrameLocks noGrp="1"/>
          </p:cNvGraphicFramePr>
          <p:nvPr>
            <p:extLst>
              <p:ext uri="{D42A27DB-BD31-4B8C-83A1-F6EECF244321}">
                <p14:modId xmlns:p14="http://schemas.microsoft.com/office/powerpoint/2010/main" val="876801873"/>
              </p:ext>
            </p:extLst>
          </p:nvPr>
        </p:nvGraphicFramePr>
        <p:xfrm>
          <a:off x="101162" y="4725144"/>
          <a:ext cx="8928992" cy="695325"/>
        </p:xfrm>
        <a:graphic>
          <a:graphicData uri="http://schemas.openxmlformats.org/drawingml/2006/table">
            <a:tbl>
              <a:tblPr/>
              <a:tblGrid>
                <a:gridCol w="8928992">
                  <a:extLst>
                    <a:ext uri="{9D8B030D-6E8A-4147-A177-3AD203B41FA5}">
                      <a16:colId xmlns:a16="http://schemas.microsoft.com/office/drawing/2014/main" val="162966755"/>
                    </a:ext>
                  </a:extLst>
                </a:gridCol>
              </a:tblGrid>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Base: </a:t>
                      </a:r>
                      <a:r>
                        <a:rPr lang="pt-BR" sz="1000" b="1" i="0" u="none" strike="noStrike" dirty="0">
                          <a:solidFill>
                            <a:schemeClr val="bg2">
                              <a:lumMod val="50000"/>
                            </a:schemeClr>
                          </a:solidFill>
                          <a:effectLst/>
                          <a:latin typeface="Calibri" panose="020F0502020204030204" pitchFamily="34" charset="0"/>
                        </a:rPr>
                        <a:t>202</a:t>
                      </a:r>
                      <a:r>
                        <a:rPr lang="pt-BR" sz="1000" b="0" i="0" u="none" strike="noStrike" dirty="0">
                          <a:solidFill>
                            <a:schemeClr val="bg2">
                              <a:lumMod val="50000"/>
                            </a:schemeClr>
                          </a:solidFill>
                          <a:effectLst/>
                          <a:latin typeface="Calibri" panose="020F0502020204030204" pitchFamily="34" charset="0"/>
                        </a:rPr>
                        <a:t> | Margem de Erro: </a:t>
                      </a:r>
                      <a:r>
                        <a:rPr lang="pt-BR" sz="1000" b="1" i="0" u="none" strike="noStrike" dirty="0">
                          <a:solidFill>
                            <a:schemeClr val="bg2">
                              <a:lumMod val="50000"/>
                            </a:schemeClr>
                          </a:solidFill>
                          <a:effectLst/>
                          <a:latin typeface="Calibri" panose="020F0502020204030204" pitchFamily="34" charset="0"/>
                        </a:rPr>
                        <a:t>6,89.</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37591367"/>
                  </a:ext>
                </a:extLst>
              </a:tr>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Não reclamei = Nos últimos 12 meses não reclamei do meu plano </a:t>
                      </a:r>
                      <a:r>
                        <a:rPr lang="pt-BR" sz="1000" dirty="0">
                          <a:solidFill>
                            <a:schemeClr val="tx1">
                              <a:lumMod val="75000"/>
                              <a:lumOff val="25000"/>
                            </a:schemeClr>
                          </a:solidFill>
                          <a:latin typeface="Calibri" panose="020F0502020204030204" pitchFamily="34" charset="0"/>
                          <a:cs typeface="Calibri" panose="020F0502020204030204" pitchFamily="34" charset="0"/>
                        </a:rPr>
                        <a:t>odontológico</a:t>
                      </a:r>
                      <a:r>
                        <a:rPr lang="pt-BR" sz="1000" b="0" i="0" u="none" strike="noStrike" dirty="0">
                          <a:solidFill>
                            <a:schemeClr val="bg2">
                              <a:lumMod val="50000"/>
                            </a:schemeClr>
                          </a:solidFill>
                          <a:effectLst/>
                          <a:latin typeface="Calibri" panose="020F0502020204030204" pitchFamily="34" charset="0"/>
                        </a:rPr>
                        <a:t>: </a:t>
                      </a:r>
                      <a:r>
                        <a:rPr lang="pt-BR" sz="1000" b="1" i="0" u="none" strike="noStrike" dirty="0">
                          <a:solidFill>
                            <a:schemeClr val="bg2">
                              <a:lumMod val="50000"/>
                            </a:schemeClr>
                          </a:solidFill>
                          <a:effectLst/>
                          <a:latin typeface="Calibri" panose="020F0502020204030204" pitchFamily="34" charset="0"/>
                        </a:rPr>
                        <a:t>484 entrevistados </a:t>
                      </a:r>
                      <a:r>
                        <a:rPr lang="pt-BR" sz="1000" b="0" i="0" u="none" strike="noStrike" dirty="0">
                          <a:solidFill>
                            <a:schemeClr val="bg2">
                              <a:lumMod val="50000"/>
                            </a:schemeClr>
                          </a:solidFill>
                          <a:effectLst/>
                          <a:latin typeface="Calibri" panose="020F0502020204030204" pitchFamily="34" charset="0"/>
                        </a:rPr>
                        <a:t>(não considerados para cálculo dos resultados).</a:t>
                      </a:r>
                      <a:endParaRPr lang="pt-BR" sz="1000" b="1" i="0" u="none" strike="noStrike" dirty="0">
                        <a:solidFill>
                          <a:schemeClr val="bg2">
                            <a:lumMod val="50000"/>
                          </a:schemeClr>
                        </a:solidFill>
                        <a:effectLst/>
                        <a:latin typeface="Calibri" panose="020F0502020204030204" pitchFamily="34" charset="0"/>
                      </a:endParaRPr>
                    </a:p>
                    <a:p>
                      <a:pPr algn="l" fontAlgn="t"/>
                      <a:r>
                        <a:rPr lang="pt-BR" sz="1000" b="0" i="0" u="none" strike="noStrike" dirty="0">
                          <a:solidFill>
                            <a:schemeClr val="bg2">
                              <a:lumMod val="50000"/>
                            </a:schemeClr>
                          </a:solidFill>
                          <a:effectLst/>
                          <a:latin typeface="Calibri" panose="020F0502020204030204" pitchFamily="34" charset="0"/>
                        </a:rPr>
                        <a:t>Não sei = Não sei/Não me lembro: </a:t>
                      </a:r>
                      <a:r>
                        <a:rPr lang="pt-BR" sz="1000" b="1" i="0" u="none" strike="noStrike" dirty="0">
                          <a:solidFill>
                            <a:schemeClr val="bg2">
                              <a:lumMod val="50000"/>
                            </a:schemeClr>
                          </a:solidFill>
                          <a:effectLst/>
                          <a:latin typeface="Calibri" panose="020F0502020204030204" pitchFamily="34" charset="0"/>
                        </a:rPr>
                        <a:t>30 entrevistados</a:t>
                      </a:r>
                      <a:r>
                        <a:rPr lang="pt-BR" sz="1000" b="0" i="0" u="none" strike="noStrike" dirty="0">
                          <a:solidFill>
                            <a:schemeClr val="bg2">
                              <a:lumMod val="50000"/>
                            </a:schemeClr>
                          </a:solidFill>
                          <a:effectLst/>
                          <a:latin typeface="Calibri" panose="020F0502020204030204" pitchFamily="34" charset="0"/>
                        </a:rPr>
                        <a:t> não considerados para cálculo dos indicadores).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76564653"/>
                  </a:ext>
                </a:extLst>
              </a:tr>
              <a:tr h="190500">
                <a:tc>
                  <a:txBody>
                    <a:bodyPr/>
                    <a:lstStyle/>
                    <a:p>
                      <a:pPr algn="l" fontAlgn="t"/>
                      <a:r>
                        <a:rPr lang="pt-BR" sz="900" b="0" i="0" u="none" strike="noStrike" dirty="0">
                          <a:solidFill>
                            <a:schemeClr val="bg2">
                              <a:lumMod val="50000"/>
                            </a:schemeClr>
                          </a:solidFill>
                          <a:effectLst/>
                          <a:latin typeface="Calibri" panose="020F0502020204030204" pitchFamily="34" charset="0"/>
                        </a:rPr>
                        <a:t>Nota: Resultados apresentados em percentual (%).</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09790492"/>
                  </a:ext>
                </a:extLst>
              </a:tr>
            </a:tbl>
          </a:graphicData>
        </a:graphic>
      </p:graphicFrame>
      <p:grpSp>
        <p:nvGrpSpPr>
          <p:cNvPr id="18" name="Agrupar 17">
            <a:extLst>
              <a:ext uri="{FF2B5EF4-FFF2-40B4-BE49-F238E27FC236}">
                <a16:creationId xmlns:a16="http://schemas.microsoft.com/office/drawing/2014/main" id="{05C81915-0DBD-311F-8221-DBA8274D7B54}"/>
              </a:ext>
            </a:extLst>
          </p:cNvPr>
          <p:cNvGrpSpPr/>
          <p:nvPr/>
        </p:nvGrpSpPr>
        <p:grpSpPr>
          <a:xfrm>
            <a:off x="47328" y="5528498"/>
            <a:ext cx="12025336" cy="1212870"/>
            <a:chOff x="0" y="5216659"/>
            <a:chExt cx="10708348" cy="1212870"/>
          </a:xfrm>
        </p:grpSpPr>
        <p:sp>
          <p:nvSpPr>
            <p:cNvPr id="5" name="Retângulo 4">
              <a:extLst>
                <a:ext uri="{FF2B5EF4-FFF2-40B4-BE49-F238E27FC236}">
                  <a16:creationId xmlns:a16="http://schemas.microsoft.com/office/drawing/2014/main" id="{010CC7BB-ADA0-9DBC-7473-77FE973EFC0C}"/>
                </a:ext>
              </a:extLst>
            </p:cNvPr>
            <p:cNvSpPr/>
            <p:nvPr/>
          </p:nvSpPr>
          <p:spPr>
            <a:xfrm>
              <a:off x="51819" y="5216659"/>
              <a:ext cx="10656529" cy="1212870"/>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just" fontAlgn="auto">
                <a:spcBef>
                  <a:spcPts val="0"/>
                </a:spcBef>
                <a:spcAft>
                  <a:spcPts val="0"/>
                </a:spcAft>
                <a:defRPr/>
              </a:pPr>
              <a:endParaRPr lang="pt-BR" sz="1200" b="1" kern="0" dirty="0">
                <a:solidFill>
                  <a:schemeClr val="bg2">
                    <a:lumMod val="50000"/>
                  </a:schemeClr>
                </a:solidFill>
                <a:latin typeface="Calibri" panose="020F0502020204030204" pitchFamily="34" charset="0"/>
                <a:cs typeface="Calibri" panose="020F0502020204030204" pitchFamily="34" charset="0"/>
              </a:endParaRPr>
            </a:p>
          </p:txBody>
        </p:sp>
        <p:sp>
          <p:nvSpPr>
            <p:cNvPr id="11" name="CaixaDeTexto 10">
              <a:extLst>
                <a:ext uri="{FF2B5EF4-FFF2-40B4-BE49-F238E27FC236}">
                  <a16:creationId xmlns:a16="http://schemas.microsoft.com/office/drawing/2014/main" id="{28921369-3F7B-9C39-41DF-9F45933BC70C}"/>
                </a:ext>
              </a:extLst>
            </p:cNvPr>
            <p:cNvSpPr txBox="1"/>
            <p:nvPr/>
          </p:nvSpPr>
          <p:spPr>
            <a:xfrm>
              <a:off x="0" y="5291569"/>
              <a:ext cx="10656529" cy="1015663"/>
            </a:xfrm>
            <a:prstGeom prst="rect">
              <a:avLst/>
            </a:prstGeom>
            <a:noFill/>
          </p:spPr>
          <p:txBody>
            <a:bodyPr wrap="square" rtlCol="0">
              <a:spAutoFit/>
            </a:bodyPr>
            <a:lstStyle/>
            <a:p>
              <a:pPr algn="just"/>
              <a:r>
                <a:rPr lang="pt-BR" sz="1200" b="1" dirty="0">
                  <a:solidFill>
                    <a:schemeClr val="bg2">
                      <a:lumMod val="50000"/>
                    </a:schemeClr>
                  </a:solidFill>
                  <a:latin typeface="Calibri" panose="020F0502020204030204" pitchFamily="34" charset="0"/>
                  <a:cs typeface="Calibri" panose="020F0502020204030204" pitchFamily="34" charset="0"/>
                </a:rPr>
                <a:t>28,2%</a:t>
              </a:r>
              <a:r>
                <a:rPr lang="pt-BR" sz="1200" dirty="0">
                  <a:solidFill>
                    <a:schemeClr val="bg2">
                      <a:lumMod val="50000"/>
                    </a:schemeClr>
                  </a:solidFill>
                  <a:latin typeface="Calibri" panose="020F0502020204030204" pitchFamily="34" charset="0"/>
                  <a:cs typeface="Calibri" panose="020F0502020204030204" pitchFamily="34" charset="0"/>
                </a:rPr>
                <a:t> dos beneficiários necessitaram abrir algum tipo de reclamação e souberam responder,</a:t>
              </a:r>
              <a:r>
                <a:rPr lang="pt-BR" sz="1200" b="1" dirty="0">
                  <a:solidFill>
                    <a:schemeClr val="bg2">
                      <a:lumMod val="50000"/>
                    </a:schemeClr>
                  </a:solidFill>
                  <a:latin typeface="Calibri" panose="020F0502020204030204" pitchFamily="34" charset="0"/>
                  <a:cs typeface="Calibri" panose="020F0502020204030204" pitchFamily="34" charset="0"/>
                </a:rPr>
                <a:t> </a:t>
              </a:r>
              <a:r>
                <a:rPr lang="pt-BR" sz="1200" dirty="0">
                  <a:solidFill>
                    <a:schemeClr val="bg2">
                      <a:lumMod val="50000"/>
                    </a:schemeClr>
                  </a:solidFill>
                  <a:latin typeface="Calibri" panose="020F0502020204030204" pitchFamily="34" charset="0"/>
                  <a:cs typeface="Calibri" panose="020F0502020204030204" pitchFamily="34" charset="0"/>
                </a:rPr>
                <a:t>destes </a:t>
              </a:r>
              <a:r>
                <a:rPr lang="pt-BR" sz="1200" b="1" dirty="0">
                  <a:solidFill>
                    <a:schemeClr val="bg2">
                      <a:lumMod val="50000"/>
                    </a:schemeClr>
                  </a:solidFill>
                  <a:latin typeface="Calibri" panose="020F0502020204030204" pitchFamily="34" charset="0"/>
                  <a:cs typeface="Calibri" panose="020F0502020204030204" pitchFamily="34" charset="0"/>
                </a:rPr>
                <a:t>38,6%</a:t>
              </a:r>
              <a:r>
                <a:rPr lang="pt-BR" sz="1200" dirty="0">
                  <a:solidFill>
                    <a:schemeClr val="bg2">
                      <a:lumMod val="50000"/>
                    </a:schemeClr>
                  </a:solidFill>
                  <a:latin typeface="Calibri" panose="020F0502020204030204" pitchFamily="34" charset="0"/>
                  <a:cs typeface="Calibri" panose="020F0502020204030204" pitchFamily="34" charset="0"/>
                </a:rPr>
                <a:t> disseram ter suas demandas resolvidas, colocando a resolutividade em </a:t>
              </a:r>
              <a:r>
                <a:rPr lang="pt-BR" sz="1200" b="1" dirty="0">
                  <a:solidFill>
                    <a:schemeClr val="bg2">
                      <a:lumMod val="50000"/>
                    </a:schemeClr>
                  </a:solidFill>
                  <a:latin typeface="Calibri" panose="020F0502020204030204" pitchFamily="34" charset="0"/>
                  <a:cs typeface="Calibri" panose="020F0502020204030204" pitchFamily="34" charset="0"/>
                </a:rPr>
                <a:t>Não</a:t>
              </a:r>
              <a:r>
                <a:rPr lang="pt-BR" sz="1200" dirty="0">
                  <a:solidFill>
                    <a:schemeClr val="bg2">
                      <a:lumMod val="50000"/>
                    </a:schemeClr>
                  </a:solidFill>
                  <a:latin typeface="Calibri" panose="020F0502020204030204" pitchFamily="34" charset="0"/>
                  <a:cs typeface="Calibri" panose="020F0502020204030204" pitchFamily="34" charset="0"/>
                </a:rPr>
                <a:t> </a:t>
              </a:r>
              <a:r>
                <a:rPr lang="pt-BR" sz="1200" b="1" dirty="0">
                  <a:solidFill>
                    <a:schemeClr val="bg2">
                      <a:lumMod val="50000"/>
                    </a:schemeClr>
                  </a:solidFill>
                  <a:latin typeface="Calibri" panose="020F0502020204030204" pitchFamily="34" charset="0"/>
                  <a:cs typeface="Calibri" panose="020F0502020204030204" pitchFamily="34" charset="0"/>
                </a:rPr>
                <a:t>Conformidade.</a:t>
              </a:r>
            </a:p>
            <a:p>
              <a:pPr algn="just"/>
              <a:r>
                <a:rPr lang="pt-BR" sz="1200" dirty="0">
                  <a:solidFill>
                    <a:schemeClr val="bg2">
                      <a:lumMod val="50000"/>
                    </a:schemeClr>
                  </a:solidFill>
                  <a:latin typeface="Calibri" panose="020F0502020204030204" pitchFamily="34" charset="0"/>
                  <a:cs typeface="Calibri" panose="020F0502020204030204" pitchFamily="34" charset="0"/>
                </a:rPr>
                <a:t>Analisando os perfis, a variação entre os gêneros é pequena ficando dentro da margem de erro, logo não é possível dizer que há um gênero com melhor resultado que outro. Por faixa etária</a:t>
              </a:r>
              <a:r>
                <a:rPr lang="pt-BR" sz="1200" b="1" dirty="0">
                  <a:solidFill>
                    <a:schemeClr val="bg2">
                      <a:lumMod val="50000"/>
                    </a:schemeClr>
                  </a:solidFill>
                  <a:latin typeface="Calibri" panose="020F0502020204030204" pitchFamily="34" charset="0"/>
                  <a:cs typeface="Calibri" panose="020F0502020204030204" pitchFamily="34" charset="0"/>
                </a:rPr>
                <a:t> </a:t>
              </a:r>
              <a:r>
                <a:rPr lang="pt-BR" sz="1200" dirty="0">
                  <a:solidFill>
                    <a:schemeClr val="bg2">
                      <a:lumMod val="50000"/>
                    </a:schemeClr>
                  </a:solidFill>
                  <a:latin typeface="Calibri" panose="020F0502020204030204" pitchFamily="34" charset="0"/>
                  <a:cs typeface="Calibri" panose="020F0502020204030204" pitchFamily="34" charset="0"/>
                </a:rPr>
                <a:t>temos </a:t>
              </a:r>
              <a:r>
                <a:rPr lang="pt-BR" sz="1200" b="1" dirty="0">
                  <a:solidFill>
                    <a:schemeClr val="bg2">
                      <a:lumMod val="50000"/>
                    </a:schemeClr>
                  </a:solidFill>
                  <a:latin typeface="Calibri" panose="020F0502020204030204" pitchFamily="34" charset="0"/>
                  <a:cs typeface="Calibri" panose="020F0502020204030204" pitchFamily="34" charset="0"/>
                </a:rPr>
                <a:t>80% </a:t>
              </a:r>
              <a:r>
                <a:rPr lang="pt-BR" sz="1200" dirty="0">
                  <a:solidFill>
                    <a:schemeClr val="bg2">
                      <a:lumMod val="50000"/>
                    </a:schemeClr>
                  </a:solidFill>
                  <a:latin typeface="Calibri" panose="020F0502020204030204" pitchFamily="34" charset="0"/>
                  <a:cs typeface="Calibri" panose="020F0502020204030204" pitchFamily="34" charset="0"/>
                </a:rPr>
                <a:t>dos beneficiários </a:t>
              </a:r>
              <a:r>
                <a:rPr lang="pt-BR" sz="1200" b="1" dirty="0">
                  <a:solidFill>
                    <a:schemeClr val="bg2">
                      <a:lumMod val="50000"/>
                    </a:schemeClr>
                  </a:solidFill>
                  <a:latin typeface="Calibri" panose="020F0502020204030204" pitchFamily="34" charset="0"/>
                  <a:cs typeface="Calibri" panose="020F0502020204030204" pitchFamily="34" charset="0"/>
                </a:rPr>
                <a:t>De 18 a 25 anos </a:t>
              </a:r>
              <a:r>
                <a:rPr lang="pt-BR" sz="1200" dirty="0">
                  <a:solidFill>
                    <a:schemeClr val="bg2">
                      <a:lumMod val="50000"/>
                    </a:schemeClr>
                  </a:solidFill>
                  <a:latin typeface="Calibri" panose="020F0502020204030204" pitchFamily="34" charset="0"/>
                  <a:cs typeface="Calibri" panose="020F0502020204030204" pitchFamily="34" charset="0"/>
                </a:rPr>
                <a:t>mencionando </a:t>
              </a:r>
              <a:r>
                <a:rPr lang="pt-BR" sz="1200" b="1" dirty="0">
                  <a:solidFill>
                    <a:schemeClr val="bg2">
                      <a:lumMod val="50000"/>
                    </a:schemeClr>
                  </a:solidFill>
                  <a:latin typeface="Calibri" panose="020F0502020204030204" pitchFamily="34" charset="0"/>
                  <a:cs typeface="Calibri" panose="020F0502020204030204" pitchFamily="34" charset="0"/>
                </a:rPr>
                <a:t>Sim</a:t>
              </a:r>
              <a:r>
                <a:rPr lang="pt-BR" sz="1200" dirty="0">
                  <a:solidFill>
                    <a:schemeClr val="bg2">
                      <a:lumMod val="50000"/>
                    </a:schemeClr>
                  </a:solidFill>
                  <a:latin typeface="Calibri" panose="020F0502020204030204" pitchFamily="34" charset="0"/>
                  <a:cs typeface="Calibri" panose="020F0502020204030204" pitchFamily="34" charset="0"/>
                </a:rPr>
                <a:t>, colocando o atributo em patamar de </a:t>
              </a:r>
              <a:r>
                <a:rPr lang="pt-BR" sz="1200" b="1" dirty="0">
                  <a:solidFill>
                    <a:schemeClr val="bg2">
                      <a:lumMod val="50000"/>
                    </a:schemeClr>
                  </a:solidFill>
                  <a:latin typeface="Calibri" panose="020F0502020204030204" pitchFamily="34" charset="0"/>
                  <a:cs typeface="Calibri" panose="020F0502020204030204" pitchFamily="34" charset="0"/>
                </a:rPr>
                <a:t>Conformidade. </a:t>
              </a:r>
              <a:r>
                <a:rPr lang="pt-BR" sz="1200" dirty="0">
                  <a:solidFill>
                    <a:schemeClr val="bg2">
                      <a:lumMod val="50000"/>
                    </a:schemeClr>
                  </a:solidFill>
                  <a:latin typeface="Calibri" panose="020F0502020204030204" pitchFamily="34" charset="0"/>
                  <a:cs typeface="Calibri" panose="020F0502020204030204" pitchFamily="34" charset="0"/>
                </a:rPr>
                <a:t>Já o público </a:t>
              </a:r>
              <a:r>
                <a:rPr lang="pt-BR" sz="1200" b="1" dirty="0">
                  <a:solidFill>
                    <a:schemeClr val="bg2">
                      <a:lumMod val="50000"/>
                    </a:schemeClr>
                  </a:solidFill>
                  <a:latin typeface="Calibri" panose="020F0502020204030204" pitchFamily="34" charset="0"/>
                  <a:cs typeface="Calibri" panose="020F0502020204030204" pitchFamily="34" charset="0"/>
                </a:rPr>
                <a:t>De 46 a 55 anos </a:t>
              </a:r>
              <a:r>
                <a:rPr lang="pt-BR" sz="1200" dirty="0">
                  <a:solidFill>
                    <a:schemeClr val="bg2">
                      <a:lumMod val="50000"/>
                    </a:schemeClr>
                  </a:solidFill>
                  <a:latin typeface="Calibri" panose="020F0502020204030204" pitchFamily="34" charset="0"/>
                  <a:cs typeface="Calibri" panose="020F0502020204030204" pitchFamily="34" charset="0"/>
                </a:rPr>
                <a:t>foram os que tiveram o menor índice de resolução de demandas, </a:t>
              </a:r>
              <a:r>
                <a:rPr lang="pt-BR" sz="1200" b="1" dirty="0">
                  <a:solidFill>
                    <a:schemeClr val="bg2">
                      <a:lumMod val="50000"/>
                    </a:schemeClr>
                  </a:solidFill>
                  <a:latin typeface="Calibri" panose="020F0502020204030204" pitchFamily="34" charset="0"/>
                  <a:cs typeface="Calibri" panose="020F0502020204030204" pitchFamily="34" charset="0"/>
                </a:rPr>
                <a:t>71,4%</a:t>
              </a:r>
              <a:r>
                <a:rPr lang="pt-BR" sz="1200" dirty="0">
                  <a:solidFill>
                    <a:schemeClr val="bg2">
                      <a:lumMod val="50000"/>
                    </a:schemeClr>
                  </a:solidFill>
                  <a:latin typeface="Calibri" panose="020F0502020204030204" pitchFamily="34" charset="0"/>
                  <a:cs typeface="Calibri" panose="020F0502020204030204" pitchFamily="34" charset="0"/>
                </a:rPr>
                <a:t> dos respondentes não tiveram sua demanda resolvida.</a:t>
              </a:r>
              <a:endParaRPr lang="pt-BR" sz="1200" b="1" dirty="0">
                <a:solidFill>
                  <a:schemeClr val="bg2">
                    <a:lumMod val="50000"/>
                  </a:schemeClr>
                </a:solidFill>
                <a:latin typeface="Calibri" panose="020F0502020204030204" pitchFamily="34" charset="0"/>
                <a:cs typeface="Calibri" panose="020F0502020204030204" pitchFamily="34" charset="0"/>
              </a:endParaRPr>
            </a:p>
          </p:txBody>
        </p:sp>
      </p:grpSp>
      <p:pic>
        <p:nvPicPr>
          <p:cNvPr id="9" name="Gráfico 8" descr="Fala com preenchimento sólido">
            <a:extLst>
              <a:ext uri="{FF2B5EF4-FFF2-40B4-BE49-F238E27FC236}">
                <a16:creationId xmlns:a16="http://schemas.microsoft.com/office/drawing/2014/main" id="{A06A105A-B94E-76A1-E3BD-972818202A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13195" y="5095531"/>
            <a:ext cx="638645" cy="638645"/>
          </a:xfrm>
          <a:prstGeom prst="rect">
            <a:avLst/>
          </a:prstGeom>
        </p:spPr>
      </p:pic>
      <p:graphicFrame>
        <p:nvGraphicFramePr>
          <p:cNvPr id="3" name="Tabela 2">
            <a:extLst>
              <a:ext uri="{FF2B5EF4-FFF2-40B4-BE49-F238E27FC236}">
                <a16:creationId xmlns:a16="http://schemas.microsoft.com/office/drawing/2014/main" id="{0554C37C-A163-A238-8A68-2354263FBDCE}"/>
              </a:ext>
            </a:extLst>
          </p:cNvPr>
          <p:cNvGraphicFramePr>
            <a:graphicFrameLocks noGrp="1"/>
          </p:cNvGraphicFramePr>
          <p:nvPr>
            <p:extLst>
              <p:ext uri="{D42A27DB-BD31-4B8C-83A1-F6EECF244321}">
                <p14:modId xmlns:p14="http://schemas.microsoft.com/office/powerpoint/2010/main" val="2506782323"/>
              </p:ext>
            </p:extLst>
          </p:nvPr>
        </p:nvGraphicFramePr>
        <p:xfrm>
          <a:off x="6967942" y="1700808"/>
          <a:ext cx="5104722" cy="2900400"/>
        </p:xfrm>
        <a:graphic>
          <a:graphicData uri="http://schemas.openxmlformats.org/drawingml/2006/table">
            <a:tbl>
              <a:tblPr/>
              <a:tblGrid>
                <a:gridCol w="1701574">
                  <a:extLst>
                    <a:ext uri="{9D8B030D-6E8A-4147-A177-3AD203B41FA5}">
                      <a16:colId xmlns:a16="http://schemas.microsoft.com/office/drawing/2014/main" val="4043476719"/>
                    </a:ext>
                  </a:extLst>
                </a:gridCol>
                <a:gridCol w="1701574">
                  <a:extLst>
                    <a:ext uri="{9D8B030D-6E8A-4147-A177-3AD203B41FA5}">
                      <a16:colId xmlns:a16="http://schemas.microsoft.com/office/drawing/2014/main" val="887322865"/>
                    </a:ext>
                  </a:extLst>
                </a:gridCol>
                <a:gridCol w="1701574">
                  <a:extLst>
                    <a:ext uri="{9D8B030D-6E8A-4147-A177-3AD203B41FA5}">
                      <a16:colId xmlns:a16="http://schemas.microsoft.com/office/drawing/2014/main" val="4252080179"/>
                    </a:ext>
                  </a:extLst>
                </a:gridCol>
              </a:tblGrid>
              <a:tr h="432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GÊNERO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tx1">
                              <a:lumMod val="75000"/>
                              <a:lumOff val="25000"/>
                            </a:schemeClr>
                          </a:solidFill>
                          <a:effectLst/>
                          <a:latin typeface="Calibri" panose="020F0502020204030204" pitchFamily="34" charset="0"/>
                        </a:rPr>
                        <a:t>Não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85000"/>
                      </a:sys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1"/>
                          </a:solidFill>
                          <a:effectLst/>
                          <a:latin typeface="Calibri" panose="020F0502020204030204" pitchFamily="34" charset="0"/>
                        </a:rPr>
                        <a:t>Sim</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4546A">
                        <a:lumMod val="60000"/>
                        <a:lumOff val="40000"/>
                      </a:srgbClr>
                    </a:solidFill>
                  </a:tcPr>
                </a:tc>
                <a:extLst>
                  <a:ext uri="{0D108BD9-81ED-4DB2-BD59-A6C34878D82A}">
                    <a16:rowId xmlns:a16="http://schemas.microsoft.com/office/drawing/2014/main" val="1761320232"/>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Feminino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60,2</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39,8</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180039910"/>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Masculino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62,2</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37,8</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976443621"/>
                  </a:ext>
                </a:extLst>
              </a:tr>
              <a:tr h="360000">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endParaRPr lang="pt-BR" sz="12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ctr"/>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ctr"/>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770574"/>
                  </a:ext>
                </a:extLst>
              </a:tr>
              <a:tr h="43200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Faixa etária</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tx1">
                              <a:lumMod val="75000"/>
                              <a:lumOff val="25000"/>
                            </a:schemeClr>
                          </a:solidFill>
                          <a:effectLst/>
                          <a:latin typeface="Calibri" panose="020F0502020204030204" pitchFamily="34" charset="0"/>
                        </a:rPr>
                        <a:t>Não</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1"/>
                          </a:solidFill>
                          <a:effectLst/>
                          <a:latin typeface="Calibri" panose="020F0502020204030204" pitchFamily="34" charset="0"/>
                        </a:rPr>
                        <a:t>Sim</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4546A">
                        <a:lumMod val="60000"/>
                        <a:lumOff val="40000"/>
                      </a:srgbClr>
                    </a:solidFill>
                  </a:tcPr>
                </a:tc>
                <a:extLst>
                  <a:ext uri="{0D108BD9-81ED-4DB2-BD59-A6C34878D82A}">
                    <a16:rowId xmlns:a16="http://schemas.microsoft.com/office/drawing/2014/main" val="2814735720"/>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18 a 25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20,0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80,0</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428085382"/>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26 a 35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66,7</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33,3</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941129766"/>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36 a 45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53,6</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46,4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63840701"/>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46 a 55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71,4</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28,6</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1485503933"/>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56 a 65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53,8</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a:solidFill>
                            <a:srgbClr val="404040"/>
                          </a:solidFill>
                          <a:effectLst/>
                          <a:latin typeface="Calibri" panose="020F0502020204030204" pitchFamily="34" charset="0"/>
                        </a:rPr>
                        <a:t>46,2</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2429353387"/>
                  </a:ext>
                </a:extLst>
              </a:tr>
              <a:tr h="2095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Mais de 65 anos</a:t>
                      </a:r>
                    </a:p>
                  </a:txBody>
                  <a:tcPr marL="9525" marR="9525" marT="9525"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a:solidFill>
                            <a:srgbClr val="404040"/>
                          </a:solidFill>
                          <a:effectLst/>
                          <a:latin typeface="Calibri" panose="020F0502020204030204" pitchFamily="34" charset="0"/>
                        </a:rPr>
                        <a:t>66,1</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33,9</a:t>
                      </a:r>
                    </a:p>
                  </a:txBody>
                  <a:tcPr marL="7620" marR="7620" marT="7620" marB="0" anchor="ctr">
                    <a:lnL w="19050" cap="flat" cmpd="sng" algn="ctr">
                      <a:solidFill>
                        <a:sysClr val="window" lastClr="FFFFFF"/>
                      </a:solidFill>
                      <a:prstDash val="solid"/>
                      <a:round/>
                      <a:headEnd type="none" w="med" len="med"/>
                      <a:tailEnd type="none" w="med" len="med"/>
                    </a:lnL>
                    <a:lnR w="19050" cap="flat" cmpd="sng" algn="ctr">
                      <a:solidFill>
                        <a:sysClr val="window" lastClr="FFFFFF"/>
                      </a:solidFill>
                      <a:prstDash val="solid"/>
                      <a:round/>
                      <a:headEnd type="none" w="med" len="med"/>
                      <a:tailEnd type="none" w="med" len="med"/>
                    </a:lnR>
                    <a:lnT w="19050" cap="flat" cmpd="sng" algn="ctr">
                      <a:solidFill>
                        <a:sysClr val="window" lastClr="FFFFFF"/>
                      </a:solidFill>
                      <a:prstDash val="solid"/>
                      <a:round/>
                      <a:headEnd type="none" w="med" len="med"/>
                      <a:tailEnd type="none" w="med" len="med"/>
                    </a:lnT>
                    <a:lnB w="1905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524565186"/>
                  </a:ext>
                </a:extLst>
              </a:tr>
            </a:tbl>
          </a:graphicData>
        </a:graphic>
      </p:graphicFrame>
      <p:sp>
        <p:nvSpPr>
          <p:cNvPr id="4" name="Retângulo 3">
            <a:extLst>
              <a:ext uri="{FF2B5EF4-FFF2-40B4-BE49-F238E27FC236}">
                <a16:creationId xmlns:a16="http://schemas.microsoft.com/office/drawing/2014/main" id="{7163858A-B023-8245-CAAD-6BCBCDD50B41}"/>
              </a:ext>
            </a:extLst>
          </p:cNvPr>
          <p:cNvSpPr/>
          <p:nvPr/>
        </p:nvSpPr>
        <p:spPr>
          <a:xfrm>
            <a:off x="8662654" y="3977096"/>
            <a:ext cx="1724963" cy="203757"/>
          </a:xfrm>
          <a:prstGeom prst="rect">
            <a:avLst/>
          </a:prstGeom>
          <a:noFill/>
          <a:ln w="19050" cap="rnd" cmpd="sng" algn="ctr">
            <a:solidFill>
              <a:srgbClr val="FF7C80"/>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12" name="Retângulo 11">
            <a:extLst>
              <a:ext uri="{FF2B5EF4-FFF2-40B4-BE49-F238E27FC236}">
                <a16:creationId xmlns:a16="http://schemas.microsoft.com/office/drawing/2014/main" id="{A3998972-B211-C023-853F-A4EA608C50C9}"/>
              </a:ext>
            </a:extLst>
          </p:cNvPr>
          <p:cNvSpPr/>
          <p:nvPr/>
        </p:nvSpPr>
        <p:spPr>
          <a:xfrm>
            <a:off x="10382784" y="3340372"/>
            <a:ext cx="1690153" cy="203757"/>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graphicFrame>
        <p:nvGraphicFramePr>
          <p:cNvPr id="8" name="Tabela 7">
            <a:extLst>
              <a:ext uri="{FF2B5EF4-FFF2-40B4-BE49-F238E27FC236}">
                <a16:creationId xmlns:a16="http://schemas.microsoft.com/office/drawing/2014/main" id="{0C0517F3-26B6-A535-8D6B-F58F71B2552E}"/>
              </a:ext>
            </a:extLst>
          </p:cNvPr>
          <p:cNvGraphicFramePr>
            <a:graphicFrameLocks noGrp="1"/>
          </p:cNvGraphicFramePr>
          <p:nvPr>
            <p:extLst>
              <p:ext uri="{D42A27DB-BD31-4B8C-83A1-F6EECF244321}">
                <p14:modId xmlns:p14="http://schemas.microsoft.com/office/powerpoint/2010/main" val="2606951955"/>
              </p:ext>
            </p:extLst>
          </p:nvPr>
        </p:nvGraphicFramePr>
        <p:xfrm>
          <a:off x="47328" y="3772887"/>
          <a:ext cx="2880000" cy="736233"/>
        </p:xfrm>
        <a:graphic>
          <a:graphicData uri="http://schemas.openxmlformats.org/drawingml/2006/table">
            <a:tbl>
              <a:tblPr/>
              <a:tblGrid>
                <a:gridCol w="720000">
                  <a:extLst>
                    <a:ext uri="{9D8B030D-6E8A-4147-A177-3AD203B41FA5}">
                      <a16:colId xmlns:a16="http://schemas.microsoft.com/office/drawing/2014/main" val="2165280647"/>
                    </a:ext>
                  </a:extLst>
                </a:gridCol>
                <a:gridCol w="720000">
                  <a:extLst>
                    <a:ext uri="{9D8B030D-6E8A-4147-A177-3AD203B41FA5}">
                      <a16:colId xmlns:a16="http://schemas.microsoft.com/office/drawing/2014/main" val="3298146854"/>
                    </a:ext>
                  </a:extLst>
                </a:gridCol>
                <a:gridCol w="720000">
                  <a:extLst>
                    <a:ext uri="{9D8B030D-6E8A-4147-A177-3AD203B41FA5}">
                      <a16:colId xmlns:a16="http://schemas.microsoft.com/office/drawing/2014/main" val="2970168599"/>
                    </a:ext>
                  </a:extLst>
                </a:gridCol>
                <a:gridCol w="720000">
                  <a:extLst>
                    <a:ext uri="{9D8B030D-6E8A-4147-A177-3AD203B41FA5}">
                      <a16:colId xmlns:a16="http://schemas.microsoft.com/office/drawing/2014/main" val="1084290927"/>
                    </a:ext>
                  </a:extLst>
                </a:gridCol>
              </a:tblGrid>
              <a:tr h="303898">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chemeClr val="bg2">
                              <a:lumMod val="50000"/>
                            </a:schemeClr>
                          </a:solidFill>
                          <a:effectLst/>
                          <a:latin typeface="Calibri" panose="020F0502020204030204" pitchFamily="34" charset="0"/>
                        </a:rPr>
                        <a:t>Sim</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chemeClr val="bg2">
                              <a:lumMod val="50000"/>
                            </a:schemeClr>
                          </a:solidFill>
                          <a:effectLst/>
                          <a:latin typeface="Calibri" panose="020F0502020204030204" pitchFamily="34" charset="0"/>
                        </a:rPr>
                        <a:t>Não</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chemeClr val="bg2">
                              <a:lumMod val="50000"/>
                            </a:schemeClr>
                          </a:solidFill>
                          <a:effectLst/>
                          <a:latin typeface="Calibri" panose="020F0502020204030204" pitchFamily="34" charset="0"/>
                        </a:rPr>
                        <a:t>Não reclamei</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chemeClr val="bg2">
                              <a:lumMod val="50000"/>
                            </a:schemeClr>
                          </a:solidFill>
                          <a:effectLst/>
                          <a:latin typeface="Calibri" panose="020F0502020204030204" pitchFamily="34" charset="0"/>
                        </a:rPr>
                        <a:t>Não sei</a:t>
                      </a:r>
                    </a:p>
                  </a:txBody>
                  <a:tcPr marL="9525" marR="9525" marT="9525" marB="0" anchor="b">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7866756"/>
                  </a:ext>
                </a:extLst>
              </a:tr>
              <a:tr h="195714">
                <a:tc>
                  <a:txBody>
                    <a:bodyPr/>
                    <a:lstStyle/>
                    <a:p>
                      <a:pPr algn="ctr" rtl="0" fontAlgn="ctr">
                        <a:buNone/>
                      </a:pPr>
                      <a:r>
                        <a:rPr lang="pt-BR" sz="1000" b="0" i="0" u="none" strike="noStrike" dirty="0">
                          <a:solidFill>
                            <a:srgbClr val="404040"/>
                          </a:solidFill>
                          <a:effectLst/>
                          <a:latin typeface="Calibri" panose="020F0502020204030204" pitchFamily="34" charset="0"/>
                        </a:rPr>
                        <a:t>10,9</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17,3</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67,6</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dirty="0">
                          <a:solidFill>
                            <a:srgbClr val="404040"/>
                          </a:solidFill>
                          <a:effectLst/>
                          <a:latin typeface="Calibri" panose="020F0502020204030204" pitchFamily="34" charset="0"/>
                        </a:rPr>
                        <a:t>4,2</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29678748"/>
                  </a:ext>
                </a:extLst>
              </a:tr>
              <a:tr h="195714">
                <a:tc gridSpan="3">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pt-BR" sz="800" b="1" i="0" u="none" strike="noStrike" dirty="0">
                          <a:solidFill>
                            <a:schemeClr val="bg2">
                              <a:lumMod val="50000"/>
                            </a:schemeClr>
                          </a:solidFill>
                          <a:effectLst/>
                          <a:latin typeface="Calibri" panose="020F0502020204030204" pitchFamily="34" charset="0"/>
                        </a:rPr>
                        <a:t>FREQUÊNCIA</a:t>
                      </a:r>
                      <a:endParaRPr lang="pt-BR" sz="1000" b="1" i="0" u="none" strike="noStrike" dirty="0">
                        <a:solidFill>
                          <a:schemeClr val="bg2">
                            <a:lumMod val="50000"/>
                          </a:schemeClr>
                        </a:solidFill>
                        <a:effectLst/>
                        <a:latin typeface="Calibri" panose="020F050202020403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50" b="0" i="0" u="none" strike="noStrike" dirty="0">
                        <a:solidFill>
                          <a:schemeClr val="tx1">
                            <a:lumMod val="75000"/>
                            <a:lumOff val="25000"/>
                          </a:schemeClr>
                        </a:solidFill>
                        <a:effectLst/>
                        <a:latin typeface="Calibri" panose="020F050202020403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50" b="0" i="0" u="none" strike="noStrike" dirty="0">
                        <a:solidFill>
                          <a:schemeClr val="tx1">
                            <a:lumMod val="75000"/>
                            <a:lumOff val="25000"/>
                          </a:schemeClr>
                        </a:solidFill>
                        <a:effectLst/>
                        <a:latin typeface="Calibri" panose="020F050202020403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endParaRPr lang="pt-BR" sz="1000" b="1" i="0" u="none" strike="noStrike" dirty="0">
                        <a:solidFill>
                          <a:schemeClr val="bg2">
                            <a:lumMod val="50000"/>
                          </a:schemeClr>
                        </a:solidFill>
                        <a:effectLst/>
                        <a:latin typeface="Calibri" panose="020F0502020204030204" pitchFamily="34" charset="0"/>
                      </a:endParaRP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27976014"/>
                  </a:ext>
                </a:extLst>
              </a:tr>
            </a:tbl>
          </a:graphicData>
        </a:graphic>
      </p:graphicFrame>
      <p:graphicFrame>
        <p:nvGraphicFramePr>
          <p:cNvPr id="10" name="Gráfico 9">
            <a:extLst>
              <a:ext uri="{FF2B5EF4-FFF2-40B4-BE49-F238E27FC236}">
                <a16:creationId xmlns:a16="http://schemas.microsoft.com/office/drawing/2014/main" id="{06D1D192-E00F-4DA7-A005-5B83B5BBC662}"/>
              </a:ext>
            </a:extLst>
          </p:cNvPr>
          <p:cNvGraphicFramePr>
            <a:graphicFrameLocks/>
          </p:cNvGraphicFramePr>
          <p:nvPr>
            <p:extLst>
              <p:ext uri="{D42A27DB-BD31-4B8C-83A1-F6EECF244321}">
                <p14:modId xmlns:p14="http://schemas.microsoft.com/office/powerpoint/2010/main" val="2554433040"/>
              </p:ext>
            </p:extLst>
          </p:nvPr>
        </p:nvGraphicFramePr>
        <p:xfrm>
          <a:off x="0" y="1638855"/>
          <a:ext cx="3771900" cy="22461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0637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224C38-9713-0EB8-AF16-53653D86F04D}"/>
              </a:ext>
            </a:extLst>
          </p:cNvPr>
          <p:cNvSpPr txBox="1"/>
          <p:nvPr/>
        </p:nvSpPr>
        <p:spPr>
          <a:xfrm>
            <a:off x="0" y="908721"/>
            <a:ext cx="12192000" cy="532629"/>
          </a:xfrm>
          <a:prstGeom prst="rect">
            <a:avLst/>
          </a:prstGeom>
          <a:noFill/>
          <a:effectLst/>
        </p:spPr>
        <p:txBody>
          <a:bodyPr wrap="square" lIns="100760" tIns="50379" rIns="100760" bIns="50379" rtlCol="0">
            <a:spAutoFit/>
          </a:bodyPr>
          <a:lstStyle/>
          <a:p>
            <a:pPr algn="just"/>
            <a:r>
              <a:rPr lang="pt-BR" sz="1400" b="1" dirty="0">
                <a:solidFill>
                  <a:schemeClr val="bg2">
                    <a:lumMod val="50000"/>
                  </a:schemeClr>
                </a:solidFill>
                <a:latin typeface="Calibri" panose="020F0502020204030204" pitchFamily="34" charset="0"/>
                <a:cs typeface="Calibri" panose="020F0502020204030204" pitchFamily="34" charset="0"/>
              </a:rPr>
              <a:t>8 - Como o (a) Sr.(a) avalia os documentos ou formulários exigidos pelo seu plano odontológico (por exemplo: formulário de adesão/ alteração do plano, pedido de reembolso, inclusão de dependentes) quanto ao quesito facilidade no preenchimento e envio?</a:t>
            </a:r>
          </a:p>
        </p:txBody>
      </p:sp>
      <p:graphicFrame>
        <p:nvGraphicFramePr>
          <p:cNvPr id="8" name="Tabela 7">
            <a:extLst>
              <a:ext uri="{FF2B5EF4-FFF2-40B4-BE49-F238E27FC236}">
                <a16:creationId xmlns:a16="http://schemas.microsoft.com/office/drawing/2014/main" id="{F87616B3-D2B9-FE52-60A4-9E395C0D2955}"/>
              </a:ext>
            </a:extLst>
          </p:cNvPr>
          <p:cNvGraphicFramePr>
            <a:graphicFrameLocks noGrp="1"/>
          </p:cNvGraphicFramePr>
          <p:nvPr>
            <p:extLst>
              <p:ext uri="{D42A27DB-BD31-4B8C-83A1-F6EECF244321}">
                <p14:modId xmlns:p14="http://schemas.microsoft.com/office/powerpoint/2010/main" val="519409588"/>
              </p:ext>
            </p:extLst>
          </p:nvPr>
        </p:nvGraphicFramePr>
        <p:xfrm>
          <a:off x="9207387" y="1618742"/>
          <a:ext cx="2848466" cy="1831214"/>
        </p:xfrm>
        <a:graphic>
          <a:graphicData uri="http://schemas.openxmlformats.org/drawingml/2006/table">
            <a:tbl>
              <a:tblPr/>
              <a:tblGrid>
                <a:gridCol w="1424233">
                  <a:extLst>
                    <a:ext uri="{9D8B030D-6E8A-4147-A177-3AD203B41FA5}">
                      <a16:colId xmlns:a16="http://schemas.microsoft.com/office/drawing/2014/main" val="3399568873"/>
                    </a:ext>
                  </a:extLst>
                </a:gridCol>
                <a:gridCol w="1424233">
                  <a:extLst>
                    <a:ext uri="{9D8B030D-6E8A-4147-A177-3AD203B41FA5}">
                      <a16:colId xmlns:a16="http://schemas.microsoft.com/office/drawing/2014/main" val="1949039527"/>
                    </a:ext>
                  </a:extLst>
                </a:gridCol>
              </a:tblGrid>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Faixa Etária</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T2B</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559505740"/>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18 a 25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92,3</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8ECBA"/>
                    </a:solidFill>
                  </a:tcPr>
                </a:tc>
                <a:extLst>
                  <a:ext uri="{0D108BD9-81ED-4DB2-BD59-A6C34878D82A}">
                    <a16:rowId xmlns:a16="http://schemas.microsoft.com/office/drawing/2014/main" val="598173083"/>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26 a 35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72,1</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3606086560"/>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36 a 45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89,1</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3512628842"/>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46 a 55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85,1</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431269831"/>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56 a 65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89,0</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3104673009"/>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Mais de 65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88,5</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3755464123"/>
                  </a:ext>
                </a:extLst>
              </a:tr>
            </a:tbl>
          </a:graphicData>
        </a:graphic>
      </p:graphicFrame>
      <p:sp>
        <p:nvSpPr>
          <p:cNvPr id="10" name="Seta para a Direita 134">
            <a:extLst>
              <a:ext uri="{FF2B5EF4-FFF2-40B4-BE49-F238E27FC236}">
                <a16:creationId xmlns:a16="http://schemas.microsoft.com/office/drawing/2014/main" id="{A433F682-661A-198E-8D9F-50839D9F3C93}"/>
              </a:ext>
            </a:extLst>
          </p:cNvPr>
          <p:cNvSpPr/>
          <p:nvPr/>
        </p:nvSpPr>
        <p:spPr>
          <a:xfrm>
            <a:off x="472944" y="1564452"/>
            <a:ext cx="1737764" cy="937664"/>
          </a:xfrm>
          <a:prstGeom prst="rightArrow">
            <a:avLst/>
          </a:prstGeom>
          <a:solidFill>
            <a:sysClr val="window" lastClr="FFFFFF">
              <a:lumMod val="95000"/>
            </a:sysClr>
          </a:solidFill>
          <a:ln w="28575" cap="flat" cmpd="sng" algn="ctr">
            <a:noFill/>
            <a:prstDash val="solid"/>
            <a:miter lim="800000"/>
          </a:ln>
          <a:effectLst/>
        </p:spPr>
        <p:txBody>
          <a:bodyPr rtlCol="0" anchor="ctr"/>
          <a:lstStyle/>
          <a:p>
            <a:pPr algn="ctr" fontAlgn="auto">
              <a:spcBef>
                <a:spcPts val="0"/>
              </a:spcBef>
              <a:spcAft>
                <a:spcPts val="0"/>
              </a:spcAft>
              <a:defRPr/>
            </a:pPr>
            <a:r>
              <a:rPr lang="pt-BR" sz="1200" b="1" kern="0" spc="300" dirty="0">
                <a:solidFill>
                  <a:schemeClr val="bg2">
                    <a:lumMod val="50000"/>
                  </a:schemeClr>
                </a:solidFill>
                <a:latin typeface="Calibri" panose="020F0502020204030204"/>
                <a:cs typeface="+mn-cs"/>
              </a:rPr>
              <a:t>Percepção</a:t>
            </a:r>
          </a:p>
        </p:txBody>
      </p:sp>
      <p:graphicFrame>
        <p:nvGraphicFramePr>
          <p:cNvPr id="25" name="Tabela 24">
            <a:extLst>
              <a:ext uri="{FF2B5EF4-FFF2-40B4-BE49-F238E27FC236}">
                <a16:creationId xmlns:a16="http://schemas.microsoft.com/office/drawing/2014/main" id="{277E68C3-7E3D-4516-FA0A-FC5A85860BCC}"/>
              </a:ext>
            </a:extLst>
          </p:cNvPr>
          <p:cNvGraphicFramePr>
            <a:graphicFrameLocks noGrp="1"/>
          </p:cNvGraphicFramePr>
          <p:nvPr>
            <p:extLst>
              <p:ext uri="{D42A27DB-BD31-4B8C-83A1-F6EECF244321}">
                <p14:modId xmlns:p14="http://schemas.microsoft.com/office/powerpoint/2010/main" val="3481311755"/>
              </p:ext>
            </p:extLst>
          </p:nvPr>
        </p:nvGraphicFramePr>
        <p:xfrm>
          <a:off x="39405" y="5301208"/>
          <a:ext cx="6560651" cy="695325"/>
        </p:xfrm>
        <a:graphic>
          <a:graphicData uri="http://schemas.openxmlformats.org/drawingml/2006/table">
            <a:tbl>
              <a:tblPr/>
              <a:tblGrid>
                <a:gridCol w="6560651">
                  <a:extLst>
                    <a:ext uri="{9D8B030D-6E8A-4147-A177-3AD203B41FA5}">
                      <a16:colId xmlns:a16="http://schemas.microsoft.com/office/drawing/2014/main" val="162966755"/>
                    </a:ext>
                  </a:extLst>
                </a:gridCol>
              </a:tblGrid>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Base: </a:t>
                      </a:r>
                      <a:r>
                        <a:rPr lang="pt-BR" sz="1000" b="1" i="0" u="none" strike="noStrike" dirty="0">
                          <a:solidFill>
                            <a:schemeClr val="bg2">
                              <a:lumMod val="50000"/>
                            </a:schemeClr>
                          </a:solidFill>
                          <a:effectLst/>
                          <a:latin typeface="Calibri" panose="020F0502020204030204" pitchFamily="34" charset="0"/>
                        </a:rPr>
                        <a:t>398</a:t>
                      </a:r>
                      <a:r>
                        <a:rPr lang="pt-BR" sz="1000" b="0" i="0" u="none" strike="noStrike" dirty="0">
                          <a:solidFill>
                            <a:schemeClr val="bg2">
                              <a:lumMod val="50000"/>
                            </a:schemeClr>
                          </a:solidFill>
                          <a:effectLst/>
                          <a:latin typeface="Calibri" panose="020F0502020204030204" pitchFamily="34" charset="0"/>
                        </a:rPr>
                        <a:t> | Margem de Erro: </a:t>
                      </a:r>
                      <a:r>
                        <a:rPr lang="pt-BR" sz="1000" b="1" i="0" u="none" strike="noStrike" dirty="0">
                          <a:solidFill>
                            <a:schemeClr val="bg2">
                              <a:lumMod val="50000"/>
                            </a:schemeClr>
                          </a:solidFill>
                          <a:effectLst/>
                          <a:latin typeface="Calibri" panose="020F0502020204030204" pitchFamily="34" charset="0"/>
                        </a:rPr>
                        <a:t>4,91.</a:t>
                      </a:r>
                      <a:endParaRPr lang="pt-BR" sz="1000" b="0" i="0" u="none" strike="noStrike" dirty="0">
                        <a:solidFill>
                          <a:schemeClr val="bg2">
                            <a:lumMod val="50000"/>
                          </a:schemeClr>
                        </a:solidFill>
                        <a:effectLst/>
                        <a:latin typeface="Calibri" panose="020F050202020403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37591367"/>
                  </a:ext>
                </a:extLst>
              </a:tr>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Não preenchi = Nunca preenchi documentos ou formulários: </a:t>
                      </a:r>
                      <a:r>
                        <a:rPr lang="pt-BR" sz="1000" b="1" i="0" u="none" strike="noStrike" dirty="0">
                          <a:solidFill>
                            <a:schemeClr val="bg2">
                              <a:lumMod val="50000"/>
                            </a:schemeClr>
                          </a:solidFill>
                          <a:effectLst/>
                          <a:latin typeface="Calibri" panose="020F0502020204030204" pitchFamily="34" charset="0"/>
                        </a:rPr>
                        <a:t>256 entrevistados </a:t>
                      </a:r>
                      <a:r>
                        <a:rPr lang="pt-BR" sz="1000" b="0" i="0" u="none" strike="noStrike" dirty="0">
                          <a:solidFill>
                            <a:schemeClr val="bg2">
                              <a:lumMod val="50000"/>
                            </a:schemeClr>
                          </a:solidFill>
                          <a:effectLst/>
                          <a:latin typeface="Calibri" panose="020F0502020204030204" pitchFamily="34" charset="0"/>
                        </a:rPr>
                        <a:t>(não considerado para cálculo dos resultados).</a:t>
                      </a:r>
                    </a:p>
                    <a:p>
                      <a:pPr algn="l" fontAlgn="t"/>
                      <a:r>
                        <a:rPr lang="pt-BR" sz="1000" b="0" i="0" u="none" strike="noStrike" dirty="0">
                          <a:solidFill>
                            <a:schemeClr val="bg2">
                              <a:lumMod val="50000"/>
                            </a:schemeClr>
                          </a:solidFill>
                          <a:effectLst/>
                          <a:latin typeface="Calibri" panose="020F0502020204030204" pitchFamily="34" charset="0"/>
                        </a:rPr>
                        <a:t>Não sei = Não sei/Não me lembro: </a:t>
                      </a:r>
                      <a:r>
                        <a:rPr lang="pt-BR" sz="1000" b="1" i="0" u="none" strike="noStrike" dirty="0">
                          <a:solidFill>
                            <a:schemeClr val="bg2">
                              <a:lumMod val="50000"/>
                            </a:schemeClr>
                          </a:solidFill>
                          <a:effectLst/>
                          <a:latin typeface="Calibri" panose="020F0502020204030204" pitchFamily="34" charset="0"/>
                        </a:rPr>
                        <a:t>62 entrevistados </a:t>
                      </a:r>
                      <a:r>
                        <a:rPr lang="pt-BR" sz="1000" b="0" i="0" u="none" strike="noStrike" dirty="0">
                          <a:solidFill>
                            <a:schemeClr val="bg2">
                              <a:lumMod val="50000"/>
                            </a:schemeClr>
                          </a:solidFill>
                          <a:effectLst/>
                          <a:latin typeface="Calibri" panose="020F0502020204030204" pitchFamily="34" charset="0"/>
                        </a:rPr>
                        <a:t>(não considerados para cálculo dos indicadores).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09790492"/>
                  </a:ext>
                </a:extLst>
              </a:tr>
              <a:tr h="190500">
                <a:tc>
                  <a:txBody>
                    <a:bodyPr/>
                    <a:lstStyle/>
                    <a:p>
                      <a:pPr algn="l" fontAlgn="t"/>
                      <a:r>
                        <a:rPr lang="pt-BR" sz="900" b="0" i="0" u="none" strike="noStrike" dirty="0">
                          <a:solidFill>
                            <a:schemeClr val="bg2">
                              <a:lumMod val="50000"/>
                            </a:schemeClr>
                          </a:solidFill>
                          <a:effectLst/>
                          <a:latin typeface="Calibri" panose="020F0502020204030204" pitchFamily="34" charset="0"/>
                        </a:rPr>
                        <a:t>Nota: Resultados apresentados em percentual (%).</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90946733"/>
                  </a:ext>
                </a:extLst>
              </a:tr>
            </a:tbl>
          </a:graphicData>
        </a:graphic>
      </p:graphicFrame>
      <p:graphicFrame>
        <p:nvGraphicFramePr>
          <p:cNvPr id="26" name="Tabela 25">
            <a:extLst>
              <a:ext uri="{FF2B5EF4-FFF2-40B4-BE49-F238E27FC236}">
                <a16:creationId xmlns:a16="http://schemas.microsoft.com/office/drawing/2014/main" id="{3297DCCA-C5DC-7C88-DA44-4C9BBD5AC89B}"/>
              </a:ext>
            </a:extLst>
          </p:cNvPr>
          <p:cNvGraphicFramePr>
            <a:graphicFrameLocks noGrp="1"/>
          </p:cNvGraphicFramePr>
          <p:nvPr>
            <p:extLst>
              <p:ext uri="{D42A27DB-BD31-4B8C-83A1-F6EECF244321}">
                <p14:modId xmlns:p14="http://schemas.microsoft.com/office/powerpoint/2010/main" val="2348023438"/>
              </p:ext>
            </p:extLst>
          </p:nvPr>
        </p:nvGraphicFramePr>
        <p:xfrm>
          <a:off x="47328" y="4287012"/>
          <a:ext cx="5189478" cy="678863"/>
        </p:xfrm>
        <a:graphic>
          <a:graphicData uri="http://schemas.openxmlformats.org/drawingml/2006/table">
            <a:tbl>
              <a:tblPr/>
              <a:tblGrid>
                <a:gridCol w="741354">
                  <a:extLst>
                    <a:ext uri="{9D8B030D-6E8A-4147-A177-3AD203B41FA5}">
                      <a16:colId xmlns:a16="http://schemas.microsoft.com/office/drawing/2014/main" val="2165280647"/>
                    </a:ext>
                  </a:extLst>
                </a:gridCol>
                <a:gridCol w="741354">
                  <a:extLst>
                    <a:ext uri="{9D8B030D-6E8A-4147-A177-3AD203B41FA5}">
                      <a16:colId xmlns:a16="http://schemas.microsoft.com/office/drawing/2014/main" val="3298146854"/>
                    </a:ext>
                  </a:extLst>
                </a:gridCol>
                <a:gridCol w="741354">
                  <a:extLst>
                    <a:ext uri="{9D8B030D-6E8A-4147-A177-3AD203B41FA5}">
                      <a16:colId xmlns:a16="http://schemas.microsoft.com/office/drawing/2014/main" val="2970168599"/>
                    </a:ext>
                  </a:extLst>
                </a:gridCol>
                <a:gridCol w="741354">
                  <a:extLst>
                    <a:ext uri="{9D8B030D-6E8A-4147-A177-3AD203B41FA5}">
                      <a16:colId xmlns:a16="http://schemas.microsoft.com/office/drawing/2014/main" val="3009002003"/>
                    </a:ext>
                  </a:extLst>
                </a:gridCol>
                <a:gridCol w="741354">
                  <a:extLst>
                    <a:ext uri="{9D8B030D-6E8A-4147-A177-3AD203B41FA5}">
                      <a16:colId xmlns:a16="http://schemas.microsoft.com/office/drawing/2014/main" val="2071753375"/>
                    </a:ext>
                  </a:extLst>
                </a:gridCol>
                <a:gridCol w="741354">
                  <a:extLst>
                    <a:ext uri="{9D8B030D-6E8A-4147-A177-3AD203B41FA5}">
                      <a16:colId xmlns:a16="http://schemas.microsoft.com/office/drawing/2014/main" val="3527956893"/>
                    </a:ext>
                  </a:extLst>
                </a:gridCol>
                <a:gridCol w="741354">
                  <a:extLst>
                    <a:ext uri="{9D8B030D-6E8A-4147-A177-3AD203B41FA5}">
                      <a16:colId xmlns:a16="http://schemas.microsoft.com/office/drawing/2014/main" val="3657888480"/>
                    </a:ext>
                  </a:extLst>
                </a:gridCol>
              </a:tblGrid>
              <a:tr h="29893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Muito ruim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Ruim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Regular</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Bom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Muito bom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acessei</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sei</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7866756"/>
                  </a:ext>
                </a:extLst>
              </a:tr>
              <a:tr h="189964">
                <a:tc>
                  <a:txBody>
                    <a:bodyPr/>
                    <a:lstStyle/>
                    <a:p>
                      <a:pPr algn="ctr" rtl="0" fontAlgn="ctr">
                        <a:buNone/>
                      </a:pPr>
                      <a:r>
                        <a:rPr lang="pt-BR" sz="1000" b="0" i="0" u="none" strike="noStrike" dirty="0">
                          <a:solidFill>
                            <a:srgbClr val="404040"/>
                          </a:solidFill>
                          <a:effectLst/>
                          <a:latin typeface="Calibri" panose="020F0502020204030204" pitchFamily="34" charset="0"/>
                        </a:rPr>
                        <a:t>0,7</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1,8</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5,0</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31,1</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16,9</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35,8</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dirty="0">
                          <a:solidFill>
                            <a:srgbClr val="404040"/>
                          </a:solidFill>
                          <a:effectLst/>
                          <a:latin typeface="Calibri" panose="020F0502020204030204" pitchFamily="34" charset="0"/>
                        </a:rPr>
                        <a:t>8,7</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29678748"/>
                  </a:ext>
                </a:extLst>
              </a:tr>
              <a:tr h="189964">
                <a:tc gridSpan="7">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pt-BR" sz="800" b="1" i="0" u="none" strike="noStrike" dirty="0">
                          <a:solidFill>
                            <a:schemeClr val="bg1">
                              <a:lumMod val="65000"/>
                            </a:schemeClr>
                          </a:solidFill>
                          <a:effectLst/>
                          <a:latin typeface="Calibri" panose="020F0502020204030204" pitchFamily="34" charset="0"/>
                        </a:rPr>
                        <a:t>FREQUÊNCIA</a:t>
                      </a:r>
                      <a:endParaRPr lang="pt-BR" sz="1000" b="1" i="0" u="none" strike="noStrike" dirty="0">
                        <a:solidFill>
                          <a:schemeClr val="bg1">
                            <a:lumMod val="65000"/>
                          </a:schemeClr>
                        </a:solidFill>
                        <a:effectLst/>
                        <a:latin typeface="Calibri" panose="020F0502020204030204" pitchFamily="34" charset="0"/>
                      </a:endParaRP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pt-BR"/>
                    </a:p>
                  </a:txBody>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40782612"/>
                  </a:ext>
                </a:extLst>
              </a:tr>
            </a:tbl>
          </a:graphicData>
        </a:graphic>
      </p:graphicFrame>
      <p:sp>
        <p:nvSpPr>
          <p:cNvPr id="27" name="Retângulo 26">
            <a:extLst>
              <a:ext uri="{FF2B5EF4-FFF2-40B4-BE49-F238E27FC236}">
                <a16:creationId xmlns:a16="http://schemas.microsoft.com/office/drawing/2014/main" id="{A47FADA0-F229-FD8D-BD6C-7CBCF5F53EED}"/>
              </a:ext>
            </a:extLst>
          </p:cNvPr>
          <p:cNvSpPr/>
          <p:nvPr/>
        </p:nvSpPr>
        <p:spPr>
          <a:xfrm>
            <a:off x="2273144" y="2026272"/>
            <a:ext cx="1486196" cy="2551928"/>
          </a:xfrm>
          <a:prstGeom prst="rect">
            <a:avLst/>
          </a:prstGeom>
          <a:noFill/>
          <a:ln w="12700" cap="flat" cmpd="sng" algn="ctr">
            <a:solidFill>
              <a:srgbClr val="FFEFBD"/>
            </a:solidFill>
            <a:prstDash val="lgDash"/>
            <a:miter lim="800000"/>
            <a:headEnd type="none" w="med" len="med"/>
            <a:tailEnd type="none" w="med" len="me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lang="pt-BR" kern="0">
              <a:ln>
                <a:solidFill>
                  <a:srgbClr val="70AD47"/>
                </a:solidFill>
              </a:ln>
              <a:solidFill>
                <a:prstClr val="white"/>
              </a:solidFill>
              <a:latin typeface="Calibri" panose="020F0502020204030204"/>
            </a:endParaRPr>
          </a:p>
        </p:txBody>
      </p:sp>
      <p:sp>
        <p:nvSpPr>
          <p:cNvPr id="28" name="Retângulo 27">
            <a:extLst>
              <a:ext uri="{FF2B5EF4-FFF2-40B4-BE49-F238E27FC236}">
                <a16:creationId xmlns:a16="http://schemas.microsoft.com/office/drawing/2014/main" id="{6F4B5B65-6C21-00FA-54C5-3F76A3470FE2}"/>
              </a:ext>
            </a:extLst>
          </p:cNvPr>
          <p:cNvSpPr/>
          <p:nvPr/>
        </p:nvSpPr>
        <p:spPr>
          <a:xfrm>
            <a:off x="10630507" y="1870002"/>
            <a:ext cx="1423100" cy="271910"/>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29" name="Retângulo 28">
            <a:extLst>
              <a:ext uri="{FF2B5EF4-FFF2-40B4-BE49-F238E27FC236}">
                <a16:creationId xmlns:a16="http://schemas.microsoft.com/office/drawing/2014/main" id="{74C9C127-14FA-97C6-DBC3-D19B6A51F14E}"/>
              </a:ext>
            </a:extLst>
          </p:cNvPr>
          <p:cNvSpPr/>
          <p:nvPr/>
        </p:nvSpPr>
        <p:spPr>
          <a:xfrm>
            <a:off x="10635248" y="2132856"/>
            <a:ext cx="1423100" cy="271909"/>
          </a:xfrm>
          <a:prstGeom prst="rect">
            <a:avLst/>
          </a:prstGeom>
          <a:noFill/>
          <a:ln w="19050" cap="rnd" cmpd="sng" algn="ctr">
            <a:solidFill>
              <a:srgbClr val="FF7C80"/>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30" name="Retângulo 29">
            <a:extLst>
              <a:ext uri="{FF2B5EF4-FFF2-40B4-BE49-F238E27FC236}">
                <a16:creationId xmlns:a16="http://schemas.microsoft.com/office/drawing/2014/main" id="{E07586F0-8498-108A-5205-09319E777897}"/>
              </a:ext>
            </a:extLst>
          </p:cNvPr>
          <p:cNvSpPr/>
          <p:nvPr/>
        </p:nvSpPr>
        <p:spPr>
          <a:xfrm>
            <a:off x="6517313" y="3870251"/>
            <a:ext cx="5570430" cy="2880320"/>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just"/>
            <a:r>
              <a:rPr lang="pt-BR" sz="1200" dirty="0">
                <a:solidFill>
                  <a:schemeClr val="bg2">
                    <a:lumMod val="50000"/>
                  </a:schemeClr>
                </a:solidFill>
                <a:latin typeface="Calibri" panose="020F0502020204030204" pitchFamily="34" charset="0"/>
                <a:cs typeface="Calibri" panose="020F0502020204030204" pitchFamily="34" charset="0"/>
              </a:rPr>
              <a:t>Dentre os beneficiários que preencheram documentos ou formulários exigidos e souberam responder, </a:t>
            </a:r>
            <a:r>
              <a:rPr lang="pt-BR" sz="1200" b="1" dirty="0">
                <a:solidFill>
                  <a:schemeClr val="bg2">
                    <a:lumMod val="50000"/>
                  </a:schemeClr>
                </a:solidFill>
                <a:latin typeface="Calibri" panose="020F0502020204030204" pitchFamily="34" charset="0"/>
                <a:cs typeface="Calibri" panose="020F0502020204030204" pitchFamily="34" charset="0"/>
              </a:rPr>
              <a:t>86,4%</a:t>
            </a:r>
            <a:r>
              <a:rPr lang="pt-BR" sz="1200" dirty="0">
                <a:solidFill>
                  <a:schemeClr val="bg2">
                    <a:lumMod val="50000"/>
                  </a:schemeClr>
                </a:solidFill>
                <a:latin typeface="Calibri" panose="020F0502020204030204" pitchFamily="34" charset="0"/>
                <a:cs typeface="Calibri" panose="020F0502020204030204" pitchFamily="34" charset="0"/>
              </a:rPr>
              <a:t> avaliaram positivamente (</a:t>
            </a:r>
            <a:r>
              <a:rPr lang="pt-BR" sz="1200" b="1" dirty="0">
                <a:solidFill>
                  <a:schemeClr val="bg2">
                    <a:lumMod val="50000"/>
                  </a:schemeClr>
                </a:solidFill>
                <a:latin typeface="Calibri" panose="020F0502020204030204" pitchFamily="34" charset="0"/>
                <a:cs typeface="Calibri" panose="020F0502020204030204" pitchFamily="34" charset="0"/>
              </a:rPr>
              <a:t>Bom </a:t>
            </a:r>
            <a:r>
              <a:rPr lang="pt-BR" sz="1200" dirty="0">
                <a:solidFill>
                  <a:schemeClr val="bg2">
                    <a:lumMod val="50000"/>
                  </a:schemeClr>
                </a:solidFill>
                <a:latin typeface="Calibri" panose="020F0502020204030204" pitchFamily="34" charset="0"/>
                <a:cs typeface="Calibri" panose="020F0502020204030204" pitchFamily="34" charset="0"/>
              </a:rPr>
              <a:t>e </a:t>
            </a:r>
            <a:r>
              <a:rPr lang="pt-BR" sz="1200" b="1" dirty="0">
                <a:solidFill>
                  <a:schemeClr val="bg2">
                    <a:lumMod val="50000"/>
                  </a:schemeClr>
                </a:solidFill>
                <a:latin typeface="Calibri" panose="020F0502020204030204" pitchFamily="34" charset="0"/>
                <a:cs typeface="Calibri" panose="020F0502020204030204" pitchFamily="34" charset="0"/>
              </a:rPr>
              <a:t>Muito Bom) </a:t>
            </a:r>
            <a:r>
              <a:rPr lang="pt-BR" sz="1200" dirty="0">
                <a:solidFill>
                  <a:schemeClr val="bg2">
                    <a:lumMod val="50000"/>
                  </a:schemeClr>
                </a:solidFill>
                <a:latin typeface="Calibri" panose="020F0502020204030204" pitchFamily="34" charset="0"/>
                <a:cs typeface="Calibri" panose="020F0502020204030204" pitchFamily="34" charset="0"/>
              </a:rPr>
              <a:t>classificando o atributo em </a:t>
            </a:r>
            <a:r>
              <a:rPr lang="pt-BR" sz="1200" b="1" dirty="0">
                <a:solidFill>
                  <a:schemeClr val="bg2">
                    <a:lumMod val="50000"/>
                  </a:schemeClr>
                </a:solidFill>
                <a:latin typeface="Calibri" panose="020F0502020204030204" pitchFamily="34" charset="0"/>
                <a:cs typeface="Calibri" panose="020F0502020204030204" pitchFamily="34" charset="0"/>
              </a:rPr>
              <a:t>Conformidade.</a:t>
            </a:r>
          </a:p>
          <a:p>
            <a:pPr algn="just"/>
            <a:endParaRPr lang="pt-BR" sz="400" b="1" dirty="0">
              <a:solidFill>
                <a:schemeClr val="bg2">
                  <a:lumMod val="50000"/>
                </a:schemeClr>
              </a:solidFill>
              <a:latin typeface="Calibri" panose="020F0502020204030204" pitchFamily="34" charset="0"/>
              <a:cs typeface="Calibri" panose="020F0502020204030204" pitchFamily="34" charset="0"/>
            </a:endParaRPr>
          </a:p>
          <a:p>
            <a:pPr algn="just"/>
            <a:r>
              <a:rPr lang="pt-BR" sz="1200" dirty="0">
                <a:solidFill>
                  <a:schemeClr val="bg2">
                    <a:lumMod val="50000"/>
                  </a:schemeClr>
                </a:solidFill>
                <a:latin typeface="Calibri" panose="020F0502020204030204" pitchFamily="34" charset="0"/>
                <a:cs typeface="Calibri" panose="020F0502020204030204" pitchFamily="34" charset="0"/>
              </a:rPr>
              <a:t>Destaque positivo para a opção</a:t>
            </a:r>
            <a:r>
              <a:rPr lang="pt-BR" sz="1200" b="1" dirty="0">
                <a:solidFill>
                  <a:schemeClr val="bg2">
                    <a:lumMod val="50000"/>
                  </a:schemeClr>
                </a:solidFill>
                <a:latin typeface="Calibri" panose="020F0502020204030204" pitchFamily="34" charset="0"/>
                <a:cs typeface="Calibri" panose="020F0502020204030204" pitchFamily="34" charset="0"/>
              </a:rPr>
              <a:t> Muito ruim </a:t>
            </a:r>
            <a:r>
              <a:rPr lang="pt-BR" sz="1200" dirty="0">
                <a:solidFill>
                  <a:schemeClr val="bg2">
                    <a:lumMod val="50000"/>
                  </a:schemeClr>
                </a:solidFill>
                <a:latin typeface="Calibri" panose="020F0502020204030204" pitchFamily="34" charset="0"/>
                <a:cs typeface="Calibri" panose="020F0502020204030204" pitchFamily="34" charset="0"/>
              </a:rPr>
              <a:t>que obteve apenas </a:t>
            </a:r>
            <a:r>
              <a:rPr lang="pt-BR" sz="1200" b="1" dirty="0">
                <a:solidFill>
                  <a:schemeClr val="bg2">
                    <a:lumMod val="50000"/>
                  </a:schemeClr>
                </a:solidFill>
                <a:latin typeface="Calibri" panose="020F0502020204030204" pitchFamily="34" charset="0"/>
                <a:cs typeface="Calibri" panose="020F0502020204030204" pitchFamily="34" charset="0"/>
              </a:rPr>
              <a:t>1,3%</a:t>
            </a:r>
            <a:r>
              <a:rPr lang="pt-BR" sz="1200" dirty="0">
                <a:solidFill>
                  <a:schemeClr val="bg2">
                    <a:lumMod val="50000"/>
                  </a:schemeClr>
                </a:solidFill>
                <a:latin typeface="Calibri" panose="020F0502020204030204" pitchFamily="34" charset="0"/>
                <a:cs typeface="Calibri" panose="020F0502020204030204" pitchFamily="34" charset="0"/>
              </a:rPr>
              <a:t> de citações. O maior índice de não satisfação está concentrado no gradiente </a:t>
            </a:r>
            <a:r>
              <a:rPr lang="pt-BR" sz="1200" b="1" dirty="0">
                <a:solidFill>
                  <a:schemeClr val="bg2">
                    <a:lumMod val="50000"/>
                  </a:schemeClr>
                </a:solidFill>
                <a:latin typeface="Calibri" panose="020F0502020204030204" pitchFamily="34" charset="0"/>
                <a:cs typeface="Calibri" panose="020F0502020204030204" pitchFamily="34" charset="0"/>
              </a:rPr>
              <a:t>Regular</a:t>
            </a:r>
            <a:r>
              <a:rPr lang="pt-BR" sz="1200" dirty="0">
                <a:solidFill>
                  <a:schemeClr val="bg2">
                    <a:lumMod val="50000"/>
                  </a:schemeClr>
                </a:solidFill>
                <a:latin typeface="Calibri" panose="020F0502020204030204" pitchFamily="34" charset="0"/>
                <a:cs typeface="Calibri" panose="020F0502020204030204" pitchFamily="34" charset="0"/>
              </a:rPr>
              <a:t> com </a:t>
            </a:r>
            <a:r>
              <a:rPr lang="pt-BR" sz="1200" b="1" dirty="0">
                <a:solidFill>
                  <a:schemeClr val="bg2">
                    <a:lumMod val="50000"/>
                  </a:schemeClr>
                </a:solidFill>
                <a:latin typeface="Calibri" panose="020F0502020204030204" pitchFamily="34" charset="0"/>
                <a:cs typeface="Calibri" panose="020F0502020204030204" pitchFamily="34" charset="0"/>
              </a:rPr>
              <a:t>9%.</a:t>
            </a:r>
          </a:p>
          <a:p>
            <a:pPr algn="just"/>
            <a:endParaRPr lang="pt-BR" sz="400" b="1" dirty="0">
              <a:solidFill>
                <a:schemeClr val="bg2">
                  <a:lumMod val="50000"/>
                </a:schemeClr>
              </a:solidFill>
              <a:latin typeface="Calibri" panose="020F0502020204030204" pitchFamily="34" charset="0"/>
              <a:cs typeface="Calibri" panose="020F0502020204030204" pitchFamily="34" charset="0"/>
            </a:endParaRPr>
          </a:p>
          <a:p>
            <a:pPr algn="just"/>
            <a:r>
              <a:rPr lang="pt-BR" sz="1200" b="1" dirty="0">
                <a:solidFill>
                  <a:schemeClr val="bg2">
                    <a:lumMod val="50000"/>
                  </a:schemeClr>
                </a:solidFill>
                <a:latin typeface="Calibri" panose="020F0502020204030204" pitchFamily="34" charset="0"/>
                <a:cs typeface="Calibri" panose="020F0502020204030204" pitchFamily="34" charset="0"/>
              </a:rPr>
              <a:t>Ponto de atenção </a:t>
            </a:r>
            <a:r>
              <a:rPr lang="pt-BR" sz="1200" dirty="0">
                <a:solidFill>
                  <a:schemeClr val="bg2">
                    <a:lumMod val="50000"/>
                  </a:schemeClr>
                </a:solidFill>
                <a:latin typeface="Calibri" panose="020F0502020204030204" pitchFamily="34" charset="0"/>
                <a:cs typeface="Calibri" panose="020F0502020204030204" pitchFamily="34" charset="0"/>
              </a:rPr>
              <a:t>ao viés de baixa entre as menções </a:t>
            </a:r>
            <a:r>
              <a:rPr lang="pt-BR" sz="1200" b="1" dirty="0">
                <a:solidFill>
                  <a:schemeClr val="bg2">
                    <a:lumMod val="50000"/>
                  </a:schemeClr>
                </a:solidFill>
                <a:latin typeface="Calibri" panose="020F0502020204030204" pitchFamily="34" charset="0"/>
                <a:cs typeface="Calibri" panose="020F0502020204030204" pitchFamily="34" charset="0"/>
              </a:rPr>
              <a:t>Bom </a:t>
            </a:r>
            <a:r>
              <a:rPr lang="pt-BR" sz="1200" dirty="0">
                <a:solidFill>
                  <a:schemeClr val="bg2">
                    <a:lumMod val="50000"/>
                  </a:schemeClr>
                </a:solidFill>
                <a:latin typeface="Calibri" panose="020F0502020204030204" pitchFamily="34" charset="0"/>
                <a:cs typeface="Calibri" panose="020F0502020204030204" pitchFamily="34" charset="0"/>
              </a:rPr>
              <a:t>e </a:t>
            </a:r>
            <a:r>
              <a:rPr lang="pt-BR" sz="1200" b="1" dirty="0">
                <a:solidFill>
                  <a:schemeClr val="bg2">
                    <a:lumMod val="50000"/>
                  </a:schemeClr>
                </a:solidFill>
                <a:latin typeface="Calibri" panose="020F0502020204030204" pitchFamily="34" charset="0"/>
                <a:cs typeface="Calibri" panose="020F0502020204030204" pitchFamily="34" charset="0"/>
              </a:rPr>
              <a:t>Muito bom</a:t>
            </a:r>
            <a:r>
              <a:rPr lang="pt-BR" sz="1200" dirty="0">
                <a:solidFill>
                  <a:schemeClr val="bg2">
                    <a:lumMod val="50000"/>
                  </a:schemeClr>
                </a:solidFill>
                <a:latin typeface="Calibri" panose="020F0502020204030204" pitchFamily="34" charset="0"/>
                <a:cs typeface="Calibri" panose="020F0502020204030204" pitchFamily="34" charset="0"/>
              </a:rPr>
              <a:t> de </a:t>
            </a:r>
            <a:r>
              <a:rPr lang="pt-BR" sz="1200" b="1" dirty="0">
                <a:solidFill>
                  <a:schemeClr val="bg2">
                    <a:lumMod val="50000"/>
                  </a:schemeClr>
                </a:solidFill>
                <a:latin typeface="Calibri" panose="020F0502020204030204" pitchFamily="34" charset="0"/>
                <a:cs typeface="Calibri" panose="020F0502020204030204" pitchFamily="34" charset="0"/>
              </a:rPr>
              <a:t>25,6pp</a:t>
            </a:r>
            <a:r>
              <a:rPr lang="pt-BR" sz="1200" dirty="0">
                <a:solidFill>
                  <a:schemeClr val="bg2">
                    <a:lumMod val="50000"/>
                  </a:schemeClr>
                </a:solidFill>
                <a:latin typeface="Calibri" panose="020F0502020204030204" pitchFamily="34" charset="0"/>
                <a:cs typeface="Calibri" panose="020F0502020204030204" pitchFamily="34" charset="0"/>
              </a:rPr>
              <a:t> que indica probabilidade de migração de satisfação para não satisfação.</a:t>
            </a:r>
          </a:p>
          <a:p>
            <a:pPr algn="just"/>
            <a:endParaRPr lang="pt-BR" sz="400" b="1" dirty="0">
              <a:solidFill>
                <a:schemeClr val="bg2">
                  <a:lumMod val="50000"/>
                </a:schemeClr>
              </a:solidFill>
              <a:latin typeface="Calibri" panose="020F0502020204030204" pitchFamily="34" charset="0"/>
              <a:cs typeface="Calibri" panose="020F0502020204030204" pitchFamily="34" charset="0"/>
            </a:endParaRPr>
          </a:p>
          <a:p>
            <a:pPr algn="just"/>
            <a:r>
              <a:rPr lang="pt-BR" sz="1200" dirty="0">
                <a:solidFill>
                  <a:schemeClr val="bg2">
                    <a:lumMod val="50000"/>
                  </a:schemeClr>
                </a:solidFill>
                <a:latin typeface="Calibri" panose="020F0502020204030204" pitchFamily="34" charset="0"/>
                <a:cs typeface="Calibri" panose="020F0502020204030204" pitchFamily="34" charset="0"/>
              </a:rPr>
              <a:t>Analisando os perfis, a variação entre os gêneros é pequena ficando dentro da margem de erro, logo não é possível dizer que há um gênero com melhor resultado que outro. Por faixa etária, os beneficiários mais satisfeitos são os respondentes </a:t>
            </a:r>
            <a:r>
              <a:rPr lang="pt-BR" sz="1200" b="1" dirty="0">
                <a:solidFill>
                  <a:schemeClr val="bg2">
                    <a:lumMod val="50000"/>
                  </a:schemeClr>
                </a:solidFill>
                <a:latin typeface="Calibri" panose="020F0502020204030204" pitchFamily="34" charset="0"/>
                <a:cs typeface="Calibri" panose="020F0502020204030204" pitchFamily="34" charset="0"/>
              </a:rPr>
              <a:t>De 18 a 25 anos</a:t>
            </a:r>
            <a:r>
              <a:rPr lang="pt-BR" sz="1200" dirty="0">
                <a:solidFill>
                  <a:schemeClr val="bg2">
                    <a:lumMod val="50000"/>
                  </a:schemeClr>
                </a:solidFill>
                <a:latin typeface="Calibri" panose="020F0502020204030204" pitchFamily="34" charset="0"/>
                <a:cs typeface="Calibri" panose="020F0502020204030204" pitchFamily="34" charset="0"/>
              </a:rPr>
              <a:t> que atingiram o patamar de </a:t>
            </a:r>
            <a:r>
              <a:rPr lang="pt-BR" sz="1200" b="1" dirty="0">
                <a:solidFill>
                  <a:schemeClr val="bg2">
                    <a:lumMod val="50000"/>
                  </a:schemeClr>
                </a:solidFill>
                <a:latin typeface="Calibri" panose="020F0502020204030204" pitchFamily="34" charset="0"/>
                <a:cs typeface="Calibri" panose="020F0502020204030204" pitchFamily="34" charset="0"/>
              </a:rPr>
              <a:t>Excelência </a:t>
            </a:r>
            <a:r>
              <a:rPr lang="pt-BR" sz="1200" dirty="0">
                <a:solidFill>
                  <a:schemeClr val="bg2">
                    <a:lumMod val="50000"/>
                  </a:schemeClr>
                </a:solidFill>
                <a:latin typeface="Calibri" panose="020F0502020204030204" pitchFamily="34" charset="0"/>
                <a:cs typeface="Calibri" panose="020F0502020204030204" pitchFamily="34" charset="0"/>
              </a:rPr>
              <a:t>com </a:t>
            </a:r>
            <a:r>
              <a:rPr lang="pt-BR" sz="1200" b="1" dirty="0">
                <a:solidFill>
                  <a:schemeClr val="bg2">
                    <a:lumMod val="50000"/>
                  </a:schemeClr>
                </a:solidFill>
                <a:latin typeface="Calibri" panose="020F0502020204030204" pitchFamily="34" charset="0"/>
                <a:cs typeface="Calibri" panose="020F0502020204030204" pitchFamily="34" charset="0"/>
              </a:rPr>
              <a:t>92,3% </a:t>
            </a:r>
            <a:r>
              <a:rPr lang="pt-BR" sz="1200" dirty="0">
                <a:solidFill>
                  <a:schemeClr val="bg2">
                    <a:lumMod val="50000"/>
                  </a:schemeClr>
                </a:solidFill>
                <a:latin typeface="Calibri" panose="020F0502020204030204" pitchFamily="34" charset="0"/>
                <a:cs typeface="Calibri" panose="020F0502020204030204" pitchFamily="34" charset="0"/>
              </a:rPr>
              <a:t>das menções. Os menos satisfeitos são beneficiários </a:t>
            </a:r>
            <a:r>
              <a:rPr lang="pt-BR" sz="1200" b="1" dirty="0">
                <a:solidFill>
                  <a:schemeClr val="bg2">
                    <a:lumMod val="50000"/>
                  </a:schemeClr>
                </a:solidFill>
                <a:latin typeface="Calibri" panose="020F0502020204030204" pitchFamily="34" charset="0"/>
                <a:cs typeface="Calibri" panose="020F0502020204030204" pitchFamily="34" charset="0"/>
              </a:rPr>
              <a:t>De 26 a 35 anos </a:t>
            </a:r>
            <a:r>
              <a:rPr lang="pt-BR" sz="1200" dirty="0">
                <a:solidFill>
                  <a:schemeClr val="bg2">
                    <a:lumMod val="50000"/>
                  </a:schemeClr>
                </a:solidFill>
                <a:latin typeface="Calibri" panose="020F0502020204030204" pitchFamily="34" charset="0"/>
                <a:cs typeface="Calibri" panose="020F0502020204030204" pitchFamily="34" charset="0"/>
              </a:rPr>
              <a:t>atingindo </a:t>
            </a:r>
            <a:r>
              <a:rPr lang="pt-BR" sz="1200" b="1" dirty="0">
                <a:solidFill>
                  <a:schemeClr val="bg2">
                    <a:lumMod val="50000"/>
                  </a:schemeClr>
                </a:solidFill>
                <a:latin typeface="Calibri" panose="020F0502020204030204" pitchFamily="34" charset="0"/>
                <a:cs typeface="Calibri" panose="020F0502020204030204" pitchFamily="34" charset="0"/>
              </a:rPr>
              <a:t>72,1%</a:t>
            </a:r>
            <a:r>
              <a:rPr lang="pt-BR" sz="1200" dirty="0">
                <a:solidFill>
                  <a:schemeClr val="bg2">
                    <a:lumMod val="50000"/>
                  </a:schemeClr>
                </a:solidFill>
                <a:latin typeface="Calibri" panose="020F0502020204030204" pitchFamily="34" charset="0"/>
                <a:cs typeface="Calibri" panose="020F0502020204030204" pitchFamily="34" charset="0"/>
              </a:rPr>
              <a:t> na avaliação classificando o atributo em</a:t>
            </a:r>
            <a:r>
              <a:rPr lang="pt-BR" sz="1200" b="1" dirty="0">
                <a:solidFill>
                  <a:schemeClr val="bg2">
                    <a:lumMod val="50000"/>
                  </a:schemeClr>
                </a:solidFill>
                <a:latin typeface="Calibri" panose="020F0502020204030204" pitchFamily="34" charset="0"/>
                <a:cs typeface="Calibri" panose="020F0502020204030204" pitchFamily="34" charset="0"/>
              </a:rPr>
              <a:t> Não Conformidade. </a:t>
            </a:r>
            <a:endParaRPr lang="pt-BR" sz="1200" dirty="0">
              <a:solidFill>
                <a:schemeClr val="bg2">
                  <a:lumMod val="50000"/>
                </a:schemeClr>
              </a:solidFill>
              <a:latin typeface="Calibri" panose="020F0502020204030204" pitchFamily="34" charset="0"/>
              <a:cs typeface="Calibri" panose="020F0502020204030204" pitchFamily="34" charset="0"/>
            </a:endParaRPr>
          </a:p>
        </p:txBody>
      </p:sp>
      <p:pic>
        <p:nvPicPr>
          <p:cNvPr id="31" name="Gráfico 30" descr="Fala com preenchimento sólido">
            <a:extLst>
              <a:ext uri="{FF2B5EF4-FFF2-40B4-BE49-F238E27FC236}">
                <a16:creationId xmlns:a16="http://schemas.microsoft.com/office/drawing/2014/main" id="{C589D39E-B20E-B5F0-C867-8698AB7DDE9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29783" y="3479071"/>
            <a:ext cx="638645" cy="638645"/>
          </a:xfrm>
          <a:prstGeom prst="rect">
            <a:avLst/>
          </a:prstGeom>
        </p:spPr>
      </p:pic>
      <p:sp>
        <p:nvSpPr>
          <p:cNvPr id="35" name="Círculo Q4">
            <a:extLst>
              <a:ext uri="{FF2B5EF4-FFF2-40B4-BE49-F238E27FC236}">
                <a16:creationId xmlns:a16="http://schemas.microsoft.com/office/drawing/2014/main" id="{7EBB0DC3-AAD4-7173-1FE0-D3D96E0033F0}"/>
              </a:ext>
            </a:extLst>
          </p:cNvPr>
          <p:cNvSpPr/>
          <p:nvPr/>
        </p:nvSpPr>
        <p:spPr>
          <a:xfrm>
            <a:off x="2677263" y="1694400"/>
            <a:ext cx="667503" cy="663744"/>
          </a:xfrm>
          <a:prstGeom prst="ellipse">
            <a:avLst/>
          </a:prstGeom>
          <a:solidFill>
            <a:srgbClr val="FFEFBD"/>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en-US" sz="1200" b="1" kern="0" dirty="0">
                <a:solidFill>
                  <a:schemeClr val="tx1">
                    <a:lumMod val="75000"/>
                    <a:lumOff val="25000"/>
                  </a:schemeClr>
                </a:solidFill>
                <a:latin typeface="Calibri"/>
                <a:cs typeface="Calibri"/>
              </a:rPr>
              <a:t>86,4</a:t>
            </a:r>
            <a:endParaRPr lang="pt-BR" sz="1800" b="1" kern="0" dirty="0">
              <a:solidFill>
                <a:schemeClr val="tx1">
                  <a:lumMod val="75000"/>
                  <a:lumOff val="25000"/>
                </a:schemeClr>
              </a:solidFill>
              <a:latin typeface="Calibri" panose="020F0502020204030204"/>
            </a:endParaRPr>
          </a:p>
        </p:txBody>
      </p:sp>
      <p:grpSp>
        <p:nvGrpSpPr>
          <p:cNvPr id="13" name="Agrupar 12">
            <a:extLst>
              <a:ext uri="{FF2B5EF4-FFF2-40B4-BE49-F238E27FC236}">
                <a16:creationId xmlns:a16="http://schemas.microsoft.com/office/drawing/2014/main" id="{E0408E6F-A376-F51B-1917-1DE8E5CD2716}"/>
              </a:ext>
            </a:extLst>
          </p:cNvPr>
          <p:cNvGrpSpPr/>
          <p:nvPr/>
        </p:nvGrpSpPr>
        <p:grpSpPr>
          <a:xfrm>
            <a:off x="17597" y="6030691"/>
            <a:ext cx="4002330" cy="720080"/>
            <a:chOff x="3198545" y="2908991"/>
            <a:chExt cx="4002330" cy="720080"/>
          </a:xfrm>
        </p:grpSpPr>
        <p:sp>
          <p:nvSpPr>
            <p:cNvPr id="14" name="Retângulo 13">
              <a:extLst>
                <a:ext uri="{FF2B5EF4-FFF2-40B4-BE49-F238E27FC236}">
                  <a16:creationId xmlns:a16="http://schemas.microsoft.com/office/drawing/2014/main" id="{DEEEB47C-17D8-9189-14C6-3F9AE4500440}"/>
                </a:ext>
              </a:extLst>
            </p:cNvPr>
            <p:cNvSpPr/>
            <p:nvPr/>
          </p:nvSpPr>
          <p:spPr>
            <a:xfrm>
              <a:off x="3198545" y="2908991"/>
              <a:ext cx="3786306" cy="720080"/>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 name="CaixaDeTexto 14">
              <a:extLst>
                <a:ext uri="{FF2B5EF4-FFF2-40B4-BE49-F238E27FC236}">
                  <a16:creationId xmlns:a16="http://schemas.microsoft.com/office/drawing/2014/main" id="{BE66B74E-61EA-A56D-E7F2-13E48EF8972A}"/>
                </a:ext>
              </a:extLst>
            </p:cNvPr>
            <p:cNvSpPr txBox="1"/>
            <p:nvPr/>
          </p:nvSpPr>
          <p:spPr>
            <a:xfrm>
              <a:off x="3703909" y="3272128"/>
              <a:ext cx="61664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Excelência / Força</a:t>
              </a:r>
            </a:p>
          </p:txBody>
        </p:sp>
        <p:sp>
          <p:nvSpPr>
            <p:cNvPr id="16" name="Retângulo de cantos arredondados 247">
              <a:extLst>
                <a:ext uri="{FF2B5EF4-FFF2-40B4-BE49-F238E27FC236}">
                  <a16:creationId xmlns:a16="http://schemas.microsoft.com/office/drawing/2014/main" id="{798D18BB-A861-6F1A-52C9-0AAC4C265DBA}"/>
                </a:ext>
              </a:extLst>
            </p:cNvPr>
            <p:cNvSpPr/>
            <p:nvPr/>
          </p:nvSpPr>
          <p:spPr>
            <a:xfrm>
              <a:off x="4282764" y="3307683"/>
              <a:ext cx="441876" cy="268671"/>
            </a:xfrm>
            <a:prstGeom prst="roundRect">
              <a:avLst/>
            </a:prstGeom>
            <a:solidFill>
              <a:srgbClr val="FFEFBD"/>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itchFamily="34" charset="0"/>
                </a:rPr>
                <a:t>80 a 89%</a:t>
              </a:r>
            </a:p>
          </p:txBody>
        </p:sp>
        <p:sp>
          <p:nvSpPr>
            <p:cNvPr id="17" name="Retângulo de cantos arredondados 248">
              <a:extLst>
                <a:ext uri="{FF2B5EF4-FFF2-40B4-BE49-F238E27FC236}">
                  <a16:creationId xmlns:a16="http://schemas.microsoft.com/office/drawing/2014/main" id="{BD34BD4B-014A-64D1-2CF1-82D5C6B12D6D}"/>
                </a:ext>
              </a:extLst>
            </p:cNvPr>
            <p:cNvSpPr/>
            <p:nvPr/>
          </p:nvSpPr>
          <p:spPr>
            <a:xfrm>
              <a:off x="5483262" y="3314818"/>
              <a:ext cx="441876" cy="268671"/>
            </a:xfrm>
            <a:prstGeom prst="roundRect">
              <a:avLst/>
            </a:prstGeom>
            <a:solidFill>
              <a:srgbClr val="FFB9BB"/>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itchFamily="34" charset="0"/>
                </a:rPr>
                <a:t>0 a 79%</a:t>
              </a:r>
            </a:p>
          </p:txBody>
        </p:sp>
        <p:sp>
          <p:nvSpPr>
            <p:cNvPr id="21" name="Retângulo de cantos arredondados 246">
              <a:extLst>
                <a:ext uri="{FF2B5EF4-FFF2-40B4-BE49-F238E27FC236}">
                  <a16:creationId xmlns:a16="http://schemas.microsoft.com/office/drawing/2014/main" id="{CBEB3233-3C8E-BA13-8807-4933EB5B7C97}"/>
                </a:ext>
              </a:extLst>
            </p:cNvPr>
            <p:cNvSpPr/>
            <p:nvPr/>
          </p:nvSpPr>
          <p:spPr>
            <a:xfrm>
              <a:off x="3294308" y="3301752"/>
              <a:ext cx="441876" cy="268671"/>
            </a:xfrm>
            <a:prstGeom prst="roundRect">
              <a:avLst/>
            </a:prstGeom>
            <a:solidFill>
              <a:srgbClr val="C8ECBA"/>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itchFamily="34" charset="0"/>
                </a:rPr>
                <a:t>90 a 100%</a:t>
              </a:r>
            </a:p>
          </p:txBody>
        </p:sp>
        <p:sp>
          <p:nvSpPr>
            <p:cNvPr id="22" name="CaixaDeTexto 21">
              <a:extLst>
                <a:ext uri="{FF2B5EF4-FFF2-40B4-BE49-F238E27FC236}">
                  <a16:creationId xmlns:a16="http://schemas.microsoft.com/office/drawing/2014/main" id="{8F08058A-5EA5-C76D-D64D-7ACC7FB9E23E}"/>
                </a:ext>
              </a:extLst>
            </p:cNvPr>
            <p:cNvSpPr txBox="1"/>
            <p:nvPr/>
          </p:nvSpPr>
          <p:spPr>
            <a:xfrm>
              <a:off x="3220353" y="2966183"/>
              <a:ext cx="2680799"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1100" b="1" i="0" u="none" strike="noStrike" kern="0" cap="none" spc="0" normalizeH="0" baseline="0" noProof="0" dirty="0">
                  <a:ln>
                    <a:noFill/>
                  </a:ln>
                  <a:solidFill>
                    <a:prstClr val="black">
                      <a:lumMod val="75000"/>
                      <a:lumOff val="25000"/>
                    </a:prstClr>
                  </a:solidFill>
                  <a:effectLst/>
                  <a:uLnTx/>
                  <a:uFillTx/>
                  <a:latin typeface="Calibri" panose="020F0502020204030204"/>
                  <a:cs typeface="+mn-cs"/>
                </a:rPr>
                <a:t>% Satisfação</a:t>
              </a:r>
            </a:p>
          </p:txBody>
        </p:sp>
        <p:sp>
          <p:nvSpPr>
            <p:cNvPr id="23" name="CaixaDeTexto 22">
              <a:extLst>
                <a:ext uri="{FF2B5EF4-FFF2-40B4-BE49-F238E27FC236}">
                  <a16:creationId xmlns:a16="http://schemas.microsoft.com/office/drawing/2014/main" id="{6BA63813-912F-7193-46A2-8EE03E3E43CD}"/>
                </a:ext>
              </a:extLst>
            </p:cNvPr>
            <p:cNvSpPr txBox="1"/>
            <p:nvPr/>
          </p:nvSpPr>
          <p:spPr>
            <a:xfrm>
              <a:off x="4680595" y="3284984"/>
              <a:ext cx="86409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Conformidade / Oportunidades</a:t>
              </a:r>
            </a:p>
          </p:txBody>
        </p:sp>
        <p:sp>
          <p:nvSpPr>
            <p:cNvPr id="24" name="CaixaDeTexto 23">
              <a:extLst>
                <a:ext uri="{FF2B5EF4-FFF2-40B4-BE49-F238E27FC236}">
                  <a16:creationId xmlns:a16="http://schemas.microsoft.com/office/drawing/2014/main" id="{A18466AC-106E-43FE-6D0D-6FC845B957D9}"/>
                </a:ext>
              </a:extLst>
            </p:cNvPr>
            <p:cNvSpPr txBox="1"/>
            <p:nvPr/>
          </p:nvSpPr>
          <p:spPr>
            <a:xfrm>
              <a:off x="5885314" y="3277581"/>
              <a:ext cx="131556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Não conformidade / Fraquezas ou Ameaças</a:t>
              </a:r>
            </a:p>
          </p:txBody>
        </p:sp>
      </p:grpSp>
      <p:graphicFrame>
        <p:nvGraphicFramePr>
          <p:cNvPr id="4" name="Gráfico 3">
            <a:extLst>
              <a:ext uri="{FF2B5EF4-FFF2-40B4-BE49-F238E27FC236}">
                <a16:creationId xmlns:a16="http://schemas.microsoft.com/office/drawing/2014/main" id="{588A48CD-0AF9-420A-8420-13F105CD58FE}"/>
              </a:ext>
            </a:extLst>
          </p:cNvPr>
          <p:cNvGraphicFramePr>
            <a:graphicFrameLocks/>
          </p:cNvGraphicFramePr>
          <p:nvPr>
            <p:extLst>
              <p:ext uri="{D42A27DB-BD31-4B8C-83A1-F6EECF244321}">
                <p14:modId xmlns:p14="http://schemas.microsoft.com/office/powerpoint/2010/main" val="2598179616"/>
              </p:ext>
            </p:extLst>
          </p:nvPr>
        </p:nvGraphicFramePr>
        <p:xfrm>
          <a:off x="0" y="2335161"/>
          <a:ext cx="3832526" cy="2243039"/>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Agrupar 4">
            <a:extLst>
              <a:ext uri="{FF2B5EF4-FFF2-40B4-BE49-F238E27FC236}">
                <a16:creationId xmlns:a16="http://schemas.microsoft.com/office/drawing/2014/main" id="{648A9732-425A-4A69-AC90-5EF0916D7ADD}"/>
              </a:ext>
            </a:extLst>
          </p:cNvPr>
          <p:cNvGrpSpPr/>
          <p:nvPr/>
        </p:nvGrpSpPr>
        <p:grpSpPr>
          <a:xfrm>
            <a:off x="6795053" y="1314115"/>
            <a:ext cx="2408399" cy="2376001"/>
            <a:chOff x="0" y="0"/>
            <a:chExt cx="2237239" cy="2543175"/>
          </a:xfrm>
        </p:grpSpPr>
        <p:pic>
          <p:nvPicPr>
            <p:cNvPr id="7" name="Imagem 6" descr="Free vector graphic: Silhouette, Man, Women'S - Free Image ...">
              <a:extLst>
                <a:ext uri="{FF2B5EF4-FFF2-40B4-BE49-F238E27FC236}">
                  <a16:creationId xmlns:a16="http://schemas.microsoft.com/office/drawing/2014/main" id="{AECFE4A6-AC7C-46AD-8E62-88DE2701064B}"/>
                </a:ext>
              </a:extLst>
            </p:cNvPr>
            <p:cNvPicPr>
              <a:picLocks noChangeAspect="1"/>
            </p:cNvPicPr>
            <p:nvPr/>
          </p:nvPicPr>
          <p:blipFill rotWithShape="1">
            <a:blip r:embed="rId5" cstate="print">
              <a:duotone>
                <a:srgbClr val="5B9BD5">
                  <a:shade val="45000"/>
                  <a:satMod val="135000"/>
                </a:srgbClr>
                <a:prstClr val="white"/>
              </a:duotone>
              <a:extLst>
                <a:ext uri="{28A0092B-C50C-407E-A947-70E740481C1C}">
                  <a14:useLocalDpi xmlns:a14="http://schemas.microsoft.com/office/drawing/2010/main" val="0"/>
                </a:ext>
              </a:extLst>
            </a:blip>
            <a:srcRect r="50076"/>
            <a:stretch/>
          </p:blipFill>
          <p:spPr>
            <a:xfrm>
              <a:off x="381001" y="161925"/>
              <a:ext cx="628649" cy="2257426"/>
            </a:xfrm>
            <a:prstGeom prst="rect">
              <a:avLst/>
            </a:prstGeom>
          </p:spPr>
        </p:pic>
        <p:pic>
          <p:nvPicPr>
            <p:cNvPr id="9" name="Imagem 8" descr="Free vector graphic: Silhouette, Man, Women'S - Free Image ...">
              <a:extLst>
                <a:ext uri="{FF2B5EF4-FFF2-40B4-BE49-F238E27FC236}">
                  <a16:creationId xmlns:a16="http://schemas.microsoft.com/office/drawing/2014/main" id="{3F086BA6-91DC-41F1-A8B4-3AFCDC7DAD5E}"/>
                </a:ext>
              </a:extLst>
            </p:cNvPr>
            <p:cNvPicPr>
              <a:picLocks noChangeAspect="1"/>
            </p:cNvPicPr>
            <p:nvPr/>
          </p:nvPicPr>
          <p:blipFill rotWithShape="1">
            <a:blip r:embed="rId6" cstate="print">
              <a:duotone>
                <a:prstClr val="black"/>
                <a:srgbClr val="FF66CC">
                  <a:tint val="45000"/>
                  <a:satMod val="400000"/>
                </a:srgbClr>
              </a:duotone>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l="50680"/>
            <a:stretch/>
          </p:blipFill>
          <p:spPr>
            <a:xfrm>
              <a:off x="1209675" y="190500"/>
              <a:ext cx="621046" cy="2257425"/>
            </a:xfrm>
            <a:prstGeom prst="rect">
              <a:avLst/>
            </a:prstGeom>
          </p:spPr>
        </p:pic>
        <p:graphicFrame>
          <p:nvGraphicFramePr>
            <p:cNvPr id="11" name="Gráfico 10">
              <a:extLst>
                <a:ext uri="{FF2B5EF4-FFF2-40B4-BE49-F238E27FC236}">
                  <a16:creationId xmlns:a16="http://schemas.microsoft.com/office/drawing/2014/main" id="{58C63796-8DAA-428C-BC00-0E8DF6B2E0F6}"/>
                </a:ext>
              </a:extLst>
            </p:cNvPr>
            <p:cNvGraphicFramePr>
              <a:graphicFrameLocks/>
            </p:cNvGraphicFramePr>
            <p:nvPr>
              <p:extLst>
                <p:ext uri="{D42A27DB-BD31-4B8C-83A1-F6EECF244321}">
                  <p14:modId xmlns:p14="http://schemas.microsoft.com/office/powerpoint/2010/main" val="2964938379"/>
                </p:ext>
              </p:extLst>
            </p:nvPr>
          </p:nvGraphicFramePr>
          <p:xfrm>
            <a:off x="0" y="0"/>
            <a:ext cx="2237239" cy="2543175"/>
          </p:xfrm>
          <a:graphic>
            <a:graphicData uri="http://schemas.openxmlformats.org/drawingml/2006/chart">
              <c:chart xmlns:c="http://schemas.openxmlformats.org/drawingml/2006/chart" xmlns:r="http://schemas.openxmlformats.org/officeDocument/2006/relationships" r:id="rId8"/>
            </a:graphicData>
          </a:graphic>
        </p:graphicFrame>
      </p:grpSp>
    </p:spTree>
    <p:extLst>
      <p:ext uri="{BB962C8B-B14F-4D97-AF65-F5344CB8AC3E}">
        <p14:creationId xmlns:p14="http://schemas.microsoft.com/office/powerpoint/2010/main" val="3363056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224C38-9713-0EB8-AF16-53653D86F04D}"/>
              </a:ext>
            </a:extLst>
          </p:cNvPr>
          <p:cNvSpPr txBox="1"/>
          <p:nvPr/>
        </p:nvSpPr>
        <p:spPr>
          <a:xfrm>
            <a:off x="17598" y="908720"/>
            <a:ext cx="12174402" cy="317186"/>
          </a:xfrm>
          <a:prstGeom prst="rect">
            <a:avLst/>
          </a:prstGeom>
          <a:noFill/>
          <a:effectLst/>
        </p:spPr>
        <p:txBody>
          <a:bodyPr wrap="square" lIns="100760" tIns="50379" rIns="100760" bIns="50379" rtlCol="0">
            <a:spAutoFit/>
          </a:bodyPr>
          <a:lstStyle/>
          <a:p>
            <a:r>
              <a:rPr lang="pt-BR" sz="1400" b="1" dirty="0">
                <a:solidFill>
                  <a:schemeClr val="bg2">
                    <a:lumMod val="50000"/>
                  </a:schemeClr>
                </a:solidFill>
                <a:latin typeface="Calibri" panose="020F0502020204030204" pitchFamily="34" charset="0"/>
                <a:cs typeface="Calibri" panose="020F0502020204030204" pitchFamily="34" charset="0"/>
              </a:rPr>
              <a:t>9 - Como o (a) Sr.(a) avalia seu plano odontológico?</a:t>
            </a:r>
          </a:p>
        </p:txBody>
      </p:sp>
      <p:graphicFrame>
        <p:nvGraphicFramePr>
          <p:cNvPr id="8" name="Tabela 7">
            <a:extLst>
              <a:ext uri="{FF2B5EF4-FFF2-40B4-BE49-F238E27FC236}">
                <a16:creationId xmlns:a16="http://schemas.microsoft.com/office/drawing/2014/main" id="{F87616B3-D2B9-FE52-60A4-9E395C0D2955}"/>
              </a:ext>
            </a:extLst>
          </p:cNvPr>
          <p:cNvGraphicFramePr>
            <a:graphicFrameLocks noGrp="1"/>
          </p:cNvGraphicFramePr>
          <p:nvPr>
            <p:extLst>
              <p:ext uri="{D42A27DB-BD31-4B8C-83A1-F6EECF244321}">
                <p14:modId xmlns:p14="http://schemas.microsoft.com/office/powerpoint/2010/main" val="925109273"/>
              </p:ext>
            </p:extLst>
          </p:nvPr>
        </p:nvGraphicFramePr>
        <p:xfrm>
          <a:off x="9221703" y="1449549"/>
          <a:ext cx="2848466" cy="1831214"/>
        </p:xfrm>
        <a:graphic>
          <a:graphicData uri="http://schemas.openxmlformats.org/drawingml/2006/table">
            <a:tbl>
              <a:tblPr/>
              <a:tblGrid>
                <a:gridCol w="1424233">
                  <a:extLst>
                    <a:ext uri="{9D8B030D-6E8A-4147-A177-3AD203B41FA5}">
                      <a16:colId xmlns:a16="http://schemas.microsoft.com/office/drawing/2014/main" val="3399568873"/>
                    </a:ext>
                  </a:extLst>
                </a:gridCol>
                <a:gridCol w="1424233">
                  <a:extLst>
                    <a:ext uri="{9D8B030D-6E8A-4147-A177-3AD203B41FA5}">
                      <a16:colId xmlns:a16="http://schemas.microsoft.com/office/drawing/2014/main" val="1949039527"/>
                    </a:ext>
                  </a:extLst>
                </a:gridCol>
              </a:tblGrid>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Faixa Etária</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T2B</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559505740"/>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18 a 25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90,2</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C8ECBA"/>
                    </a:solidFill>
                  </a:tcPr>
                </a:tc>
                <a:extLst>
                  <a:ext uri="{0D108BD9-81ED-4DB2-BD59-A6C34878D82A}">
                    <a16:rowId xmlns:a16="http://schemas.microsoft.com/office/drawing/2014/main" val="598173083"/>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26 a 35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77,9</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3606086560"/>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36 a 45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68,3</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3512628842"/>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a:solidFill>
                            <a:schemeClr val="bg2">
                              <a:lumMod val="50000"/>
                            </a:schemeClr>
                          </a:solidFill>
                          <a:effectLst/>
                          <a:latin typeface="Calibri" panose="020F0502020204030204" pitchFamily="34" charset="0"/>
                        </a:rPr>
                        <a:t>De 46 a 55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a:solidFill>
                            <a:schemeClr val="tx1">
                              <a:lumMod val="75000"/>
                              <a:lumOff val="25000"/>
                            </a:schemeClr>
                          </a:solidFill>
                          <a:effectLst/>
                          <a:latin typeface="Calibri" panose="020F0502020204030204" pitchFamily="34" charset="0"/>
                        </a:rPr>
                        <a:t>79,7</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431269831"/>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De 56 a 65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87,3</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EFBD"/>
                    </a:solidFill>
                  </a:tcPr>
                </a:tc>
                <a:extLst>
                  <a:ext uri="{0D108BD9-81ED-4DB2-BD59-A6C34878D82A}">
                    <a16:rowId xmlns:a16="http://schemas.microsoft.com/office/drawing/2014/main" val="3104673009"/>
                  </a:ext>
                </a:extLst>
              </a:tr>
              <a:tr h="26160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ctr"/>
                      <a:r>
                        <a:rPr lang="pt-BR" sz="1200" b="1" i="0" u="none" strike="noStrike" dirty="0">
                          <a:solidFill>
                            <a:schemeClr val="bg2">
                              <a:lumMod val="50000"/>
                            </a:schemeClr>
                          </a:solidFill>
                          <a:effectLst/>
                          <a:latin typeface="Calibri" panose="020F0502020204030204" pitchFamily="34" charset="0"/>
                        </a:rPr>
                        <a:t>Mais de 65 anos</a:t>
                      </a:r>
                    </a:p>
                  </a:txBody>
                  <a:tcPr marL="9525" marR="9525" marT="9525"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algn="ctr" fontAlgn="ctr">
                        <a:buNone/>
                      </a:pPr>
                      <a:r>
                        <a:rPr lang="pt-BR" sz="1200" b="1" i="0" u="none" strike="noStrike" dirty="0">
                          <a:solidFill>
                            <a:schemeClr val="tx1">
                              <a:lumMod val="75000"/>
                              <a:lumOff val="25000"/>
                            </a:schemeClr>
                          </a:solidFill>
                          <a:effectLst/>
                          <a:latin typeface="Calibri" panose="020F0502020204030204" pitchFamily="34" charset="0"/>
                        </a:rPr>
                        <a:t>79,3</a:t>
                      </a:r>
                    </a:p>
                  </a:txBody>
                  <a:tcPr marL="7620" marR="7620" marT="7620" marB="0" anchor="ctr">
                    <a:lnL w="19050" cap="flat" cmpd="sng" algn="ctr">
                      <a:solidFill>
                        <a:srgbClr val="FFFFFF"/>
                      </a:solidFill>
                      <a:prstDash val="solid"/>
                      <a:round/>
                      <a:headEnd type="none" w="med" len="med"/>
                      <a:tailEnd type="none" w="med" len="med"/>
                    </a:lnL>
                    <a:lnR w="1905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9BB"/>
                    </a:solidFill>
                  </a:tcPr>
                </a:tc>
                <a:extLst>
                  <a:ext uri="{0D108BD9-81ED-4DB2-BD59-A6C34878D82A}">
                    <a16:rowId xmlns:a16="http://schemas.microsoft.com/office/drawing/2014/main" val="3755464123"/>
                  </a:ext>
                </a:extLst>
              </a:tr>
            </a:tbl>
          </a:graphicData>
        </a:graphic>
      </p:graphicFrame>
      <p:sp>
        <p:nvSpPr>
          <p:cNvPr id="10" name="Seta para a Direita 134">
            <a:extLst>
              <a:ext uri="{FF2B5EF4-FFF2-40B4-BE49-F238E27FC236}">
                <a16:creationId xmlns:a16="http://schemas.microsoft.com/office/drawing/2014/main" id="{A433F682-661A-198E-8D9F-50839D9F3C93}"/>
              </a:ext>
            </a:extLst>
          </p:cNvPr>
          <p:cNvSpPr/>
          <p:nvPr/>
        </p:nvSpPr>
        <p:spPr>
          <a:xfrm>
            <a:off x="489316" y="1564452"/>
            <a:ext cx="1737764" cy="937664"/>
          </a:xfrm>
          <a:prstGeom prst="rightArrow">
            <a:avLst/>
          </a:prstGeom>
          <a:solidFill>
            <a:sysClr val="window" lastClr="FFFFFF">
              <a:lumMod val="95000"/>
            </a:sysClr>
          </a:solidFill>
          <a:ln w="28575" cap="flat" cmpd="sng" algn="ctr">
            <a:noFill/>
            <a:prstDash val="solid"/>
            <a:miter lim="800000"/>
          </a:ln>
          <a:effectLst/>
        </p:spPr>
        <p:txBody>
          <a:bodyPr rtlCol="0" anchor="ctr"/>
          <a:lstStyle/>
          <a:p>
            <a:pPr algn="ctr" fontAlgn="auto">
              <a:spcBef>
                <a:spcPts val="0"/>
              </a:spcBef>
              <a:spcAft>
                <a:spcPts val="0"/>
              </a:spcAft>
              <a:defRPr/>
            </a:pPr>
            <a:r>
              <a:rPr lang="pt-BR" sz="1200" b="1" kern="0" spc="300" dirty="0">
                <a:solidFill>
                  <a:schemeClr val="bg2">
                    <a:lumMod val="50000"/>
                  </a:schemeClr>
                </a:solidFill>
                <a:latin typeface="Calibri" panose="020F0502020204030204"/>
                <a:cs typeface="+mn-cs"/>
              </a:rPr>
              <a:t>Percepção</a:t>
            </a:r>
          </a:p>
        </p:txBody>
      </p:sp>
      <p:graphicFrame>
        <p:nvGraphicFramePr>
          <p:cNvPr id="25" name="Tabela 24">
            <a:extLst>
              <a:ext uri="{FF2B5EF4-FFF2-40B4-BE49-F238E27FC236}">
                <a16:creationId xmlns:a16="http://schemas.microsoft.com/office/drawing/2014/main" id="{277E68C3-7E3D-4516-FA0A-FC5A85860BCC}"/>
              </a:ext>
            </a:extLst>
          </p:cNvPr>
          <p:cNvGraphicFramePr>
            <a:graphicFrameLocks noGrp="1"/>
          </p:cNvGraphicFramePr>
          <p:nvPr>
            <p:extLst>
              <p:ext uri="{D42A27DB-BD31-4B8C-83A1-F6EECF244321}">
                <p14:modId xmlns:p14="http://schemas.microsoft.com/office/powerpoint/2010/main" val="1782620213"/>
              </p:ext>
            </p:extLst>
          </p:nvPr>
        </p:nvGraphicFramePr>
        <p:xfrm>
          <a:off x="47328" y="5301208"/>
          <a:ext cx="5838625" cy="571500"/>
        </p:xfrm>
        <a:graphic>
          <a:graphicData uri="http://schemas.openxmlformats.org/drawingml/2006/table">
            <a:tbl>
              <a:tblPr/>
              <a:tblGrid>
                <a:gridCol w="5838625">
                  <a:extLst>
                    <a:ext uri="{9D8B030D-6E8A-4147-A177-3AD203B41FA5}">
                      <a16:colId xmlns:a16="http://schemas.microsoft.com/office/drawing/2014/main" val="162966755"/>
                    </a:ext>
                  </a:extLst>
                </a:gridCol>
              </a:tblGrid>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Base: </a:t>
                      </a:r>
                      <a:r>
                        <a:rPr lang="pt-BR" sz="1000" b="1" i="0" u="none" strike="noStrike" dirty="0">
                          <a:solidFill>
                            <a:schemeClr val="bg2">
                              <a:lumMod val="50000"/>
                            </a:schemeClr>
                          </a:solidFill>
                          <a:effectLst/>
                          <a:latin typeface="Calibri" panose="020F0502020204030204" pitchFamily="34" charset="0"/>
                        </a:rPr>
                        <a:t>699</a:t>
                      </a:r>
                      <a:r>
                        <a:rPr lang="pt-BR" sz="1000" b="0" i="0" u="none" strike="noStrike" dirty="0">
                          <a:solidFill>
                            <a:schemeClr val="bg2">
                              <a:lumMod val="50000"/>
                            </a:schemeClr>
                          </a:solidFill>
                          <a:effectLst/>
                          <a:latin typeface="Calibri" panose="020F0502020204030204" pitchFamily="34" charset="0"/>
                        </a:rPr>
                        <a:t> | Margem de Erro: </a:t>
                      </a:r>
                      <a:r>
                        <a:rPr lang="pt-BR" sz="1000" b="1" i="0" u="none" strike="noStrike" dirty="0">
                          <a:solidFill>
                            <a:schemeClr val="bg2">
                              <a:lumMod val="50000"/>
                            </a:schemeClr>
                          </a:solidFill>
                          <a:effectLst/>
                          <a:latin typeface="Calibri" panose="020F0502020204030204" pitchFamily="34" charset="0"/>
                        </a:rPr>
                        <a:t>3,70.</a:t>
                      </a:r>
                      <a:endParaRPr lang="pt-BR" sz="1000" b="0" i="0" u="none" strike="noStrike" dirty="0">
                        <a:solidFill>
                          <a:schemeClr val="bg2">
                            <a:lumMod val="50000"/>
                          </a:schemeClr>
                        </a:solidFill>
                        <a:effectLst/>
                        <a:latin typeface="Calibri" panose="020F0502020204030204" pitchFamily="34" charset="0"/>
                      </a:endParaRP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37591367"/>
                  </a:ext>
                </a:extLst>
              </a:tr>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Não sei = Não sei/Não tenho como avaliar: </a:t>
                      </a:r>
                      <a:r>
                        <a:rPr lang="pt-BR" sz="1000" b="1" i="0" u="none" strike="noStrike" dirty="0">
                          <a:solidFill>
                            <a:schemeClr val="bg2">
                              <a:lumMod val="50000"/>
                            </a:schemeClr>
                          </a:solidFill>
                          <a:effectLst/>
                          <a:latin typeface="Calibri" panose="020F0502020204030204" pitchFamily="34" charset="0"/>
                        </a:rPr>
                        <a:t>17 entrevistados</a:t>
                      </a:r>
                      <a:r>
                        <a:rPr lang="pt-BR" sz="1000" b="0" i="0" u="none" strike="noStrike" dirty="0">
                          <a:solidFill>
                            <a:schemeClr val="bg2">
                              <a:lumMod val="50000"/>
                            </a:schemeClr>
                          </a:solidFill>
                          <a:effectLst/>
                          <a:latin typeface="Calibri" panose="020F0502020204030204" pitchFamily="34" charset="0"/>
                        </a:rPr>
                        <a:t> (não considerados para cálculo dos indicadores).</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2909790492"/>
                  </a:ext>
                </a:extLst>
              </a:tr>
              <a:tr h="190500">
                <a:tc>
                  <a:txBody>
                    <a:bodyPr/>
                    <a:lstStyle/>
                    <a:p>
                      <a:pPr algn="l" fontAlgn="t"/>
                      <a:r>
                        <a:rPr lang="pt-BR" sz="900" b="0" i="0" u="none" strike="noStrike" dirty="0">
                          <a:solidFill>
                            <a:schemeClr val="bg2">
                              <a:lumMod val="50000"/>
                            </a:schemeClr>
                          </a:solidFill>
                          <a:effectLst/>
                          <a:latin typeface="Calibri" panose="020F0502020204030204" pitchFamily="34" charset="0"/>
                        </a:rPr>
                        <a:t>Nota¹: Resultados apresentados em percentual (%).</a:t>
                      </a:r>
                    </a:p>
                  </a:txBody>
                  <a:tcPr marL="9525" marR="9525" marT="9525" marB="0">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990946733"/>
                  </a:ext>
                </a:extLst>
              </a:tr>
            </a:tbl>
          </a:graphicData>
        </a:graphic>
      </p:graphicFrame>
      <p:graphicFrame>
        <p:nvGraphicFramePr>
          <p:cNvPr id="26" name="Tabela 25">
            <a:extLst>
              <a:ext uri="{FF2B5EF4-FFF2-40B4-BE49-F238E27FC236}">
                <a16:creationId xmlns:a16="http://schemas.microsoft.com/office/drawing/2014/main" id="{3297DCCA-C5DC-7C88-DA44-4C9BBD5AC89B}"/>
              </a:ext>
            </a:extLst>
          </p:cNvPr>
          <p:cNvGraphicFramePr>
            <a:graphicFrameLocks noGrp="1"/>
          </p:cNvGraphicFramePr>
          <p:nvPr>
            <p:extLst>
              <p:ext uri="{D42A27DB-BD31-4B8C-83A1-F6EECF244321}">
                <p14:modId xmlns:p14="http://schemas.microsoft.com/office/powerpoint/2010/main" val="3960945661"/>
              </p:ext>
            </p:extLst>
          </p:nvPr>
        </p:nvGraphicFramePr>
        <p:xfrm>
          <a:off x="63700" y="4287012"/>
          <a:ext cx="4448124" cy="678863"/>
        </p:xfrm>
        <a:graphic>
          <a:graphicData uri="http://schemas.openxmlformats.org/drawingml/2006/table">
            <a:tbl>
              <a:tblPr/>
              <a:tblGrid>
                <a:gridCol w="741354">
                  <a:extLst>
                    <a:ext uri="{9D8B030D-6E8A-4147-A177-3AD203B41FA5}">
                      <a16:colId xmlns:a16="http://schemas.microsoft.com/office/drawing/2014/main" val="2165280647"/>
                    </a:ext>
                  </a:extLst>
                </a:gridCol>
                <a:gridCol w="741354">
                  <a:extLst>
                    <a:ext uri="{9D8B030D-6E8A-4147-A177-3AD203B41FA5}">
                      <a16:colId xmlns:a16="http://schemas.microsoft.com/office/drawing/2014/main" val="3298146854"/>
                    </a:ext>
                  </a:extLst>
                </a:gridCol>
                <a:gridCol w="741354">
                  <a:extLst>
                    <a:ext uri="{9D8B030D-6E8A-4147-A177-3AD203B41FA5}">
                      <a16:colId xmlns:a16="http://schemas.microsoft.com/office/drawing/2014/main" val="2970168599"/>
                    </a:ext>
                  </a:extLst>
                </a:gridCol>
                <a:gridCol w="741354">
                  <a:extLst>
                    <a:ext uri="{9D8B030D-6E8A-4147-A177-3AD203B41FA5}">
                      <a16:colId xmlns:a16="http://schemas.microsoft.com/office/drawing/2014/main" val="3009002003"/>
                    </a:ext>
                  </a:extLst>
                </a:gridCol>
                <a:gridCol w="741354">
                  <a:extLst>
                    <a:ext uri="{9D8B030D-6E8A-4147-A177-3AD203B41FA5}">
                      <a16:colId xmlns:a16="http://schemas.microsoft.com/office/drawing/2014/main" val="2071753375"/>
                    </a:ext>
                  </a:extLst>
                </a:gridCol>
                <a:gridCol w="741354">
                  <a:extLst>
                    <a:ext uri="{9D8B030D-6E8A-4147-A177-3AD203B41FA5}">
                      <a16:colId xmlns:a16="http://schemas.microsoft.com/office/drawing/2014/main" val="3527956893"/>
                    </a:ext>
                  </a:extLst>
                </a:gridCol>
              </a:tblGrid>
              <a:tr h="298935">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Muito ruim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Ruim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Regular</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Bom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Muito bom</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ctr" fontAlgn="b"/>
                      <a:r>
                        <a:rPr lang="pt-BR" sz="1100" b="0" i="0" u="none" strike="noStrike" dirty="0">
                          <a:solidFill>
                            <a:srgbClr val="404040"/>
                          </a:solidFill>
                          <a:effectLst/>
                          <a:latin typeface="Calibri" panose="020F0502020204030204" pitchFamily="34" charset="0"/>
                        </a:rPr>
                        <a:t>Não sei</a:t>
                      </a:r>
                    </a:p>
                  </a:txBody>
                  <a:tcPr marL="9525" marR="9525" marT="9525"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07866756"/>
                  </a:ext>
                </a:extLst>
              </a:tr>
              <a:tr h="189964">
                <a:tc>
                  <a:txBody>
                    <a:bodyPr/>
                    <a:lstStyle/>
                    <a:p>
                      <a:pPr algn="ctr" rtl="0" fontAlgn="ctr">
                        <a:buNone/>
                      </a:pPr>
                      <a:r>
                        <a:rPr lang="pt-BR" sz="1000" b="0" i="0" u="none" strike="noStrike" dirty="0">
                          <a:solidFill>
                            <a:srgbClr val="404040"/>
                          </a:solidFill>
                          <a:effectLst/>
                          <a:latin typeface="Calibri" panose="020F0502020204030204" pitchFamily="34" charset="0"/>
                        </a:rPr>
                        <a:t>2,4</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2,9</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14,1</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39,5</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38,7</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tc>
                  <a:txBody>
                    <a:bodyPr/>
                    <a:lstStyle/>
                    <a:p>
                      <a:pPr algn="ctr" rtl="0" fontAlgn="ctr">
                        <a:buNone/>
                      </a:pPr>
                      <a:r>
                        <a:rPr lang="pt-BR" sz="1000" b="0" i="0" u="none" strike="noStrike" dirty="0">
                          <a:solidFill>
                            <a:srgbClr val="404040"/>
                          </a:solidFill>
                          <a:effectLst/>
                          <a:latin typeface="Calibri" panose="020F0502020204030204" pitchFamily="34" charset="0"/>
                        </a:rPr>
                        <a:t>2,4</a:t>
                      </a:r>
                    </a:p>
                  </a:txBody>
                  <a:tcPr marL="7620" marR="7620" marT="7620" marB="0"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ysClr val="window" lastClr="FFFFFF">
                        <a:lumMod val="95000"/>
                      </a:sysClr>
                    </a:solidFill>
                  </a:tcPr>
                </a:tc>
                <a:extLst>
                  <a:ext uri="{0D108BD9-81ED-4DB2-BD59-A6C34878D82A}">
                    <a16:rowId xmlns:a16="http://schemas.microsoft.com/office/drawing/2014/main" val="3229678748"/>
                  </a:ext>
                </a:extLst>
              </a:tr>
              <a:tr h="189964">
                <a:tc gridSpan="6">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algn="l" fontAlgn="b"/>
                      <a:r>
                        <a:rPr lang="pt-BR" sz="800" b="1" i="0" u="none" strike="noStrike" dirty="0">
                          <a:solidFill>
                            <a:schemeClr val="bg1">
                              <a:lumMod val="65000"/>
                            </a:schemeClr>
                          </a:solidFill>
                          <a:effectLst/>
                          <a:latin typeface="Calibri" panose="020F0502020204030204" pitchFamily="34" charset="0"/>
                        </a:rPr>
                        <a:t>FREQUÊNCIA</a:t>
                      </a:r>
                      <a:endParaRPr lang="pt-BR" sz="1000" b="1" i="0" u="none" strike="noStrike" dirty="0">
                        <a:solidFill>
                          <a:schemeClr val="bg1">
                            <a:lumMod val="65000"/>
                          </a:schemeClr>
                        </a:solidFill>
                        <a:effectLst/>
                        <a:latin typeface="Calibri" panose="020F0502020204030204" pitchFamily="34" charset="0"/>
                      </a:endParaRPr>
                    </a:p>
                  </a:txBody>
                  <a:tcPr marL="9525" marR="9525" marT="9525" marB="0">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pt-BR"/>
                    </a:p>
                  </a:txBody>
                  <a:tcPr/>
                </a:tc>
                <a:extLst>
                  <a:ext uri="{0D108BD9-81ED-4DB2-BD59-A6C34878D82A}">
                    <a16:rowId xmlns:a16="http://schemas.microsoft.com/office/drawing/2014/main" val="540782612"/>
                  </a:ext>
                </a:extLst>
              </a:tr>
            </a:tbl>
          </a:graphicData>
        </a:graphic>
      </p:graphicFrame>
      <p:sp>
        <p:nvSpPr>
          <p:cNvPr id="27" name="Retângulo 26">
            <a:extLst>
              <a:ext uri="{FF2B5EF4-FFF2-40B4-BE49-F238E27FC236}">
                <a16:creationId xmlns:a16="http://schemas.microsoft.com/office/drawing/2014/main" id="{A47FADA0-F229-FD8D-BD6C-7CBCF5F53EED}"/>
              </a:ext>
            </a:extLst>
          </p:cNvPr>
          <p:cNvSpPr/>
          <p:nvPr/>
        </p:nvSpPr>
        <p:spPr>
          <a:xfrm>
            <a:off x="2289516" y="2026272"/>
            <a:ext cx="1486196" cy="2551928"/>
          </a:xfrm>
          <a:prstGeom prst="rect">
            <a:avLst/>
          </a:prstGeom>
          <a:noFill/>
          <a:ln w="12700" cap="flat" cmpd="sng" algn="ctr">
            <a:solidFill>
              <a:srgbClr val="FFEFBD"/>
            </a:solidFill>
            <a:prstDash val="lgDash"/>
            <a:miter lim="800000"/>
            <a:headEnd type="none" w="med" len="med"/>
            <a:tailEnd type="none" w="med" len="med"/>
          </a:ln>
          <a:effectLst/>
        </p:spPr>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lang="pt-BR" kern="0">
              <a:ln>
                <a:solidFill>
                  <a:srgbClr val="70AD47"/>
                </a:solidFill>
              </a:ln>
              <a:solidFill>
                <a:prstClr val="white"/>
              </a:solidFill>
              <a:latin typeface="Calibri" panose="020F0502020204030204"/>
            </a:endParaRPr>
          </a:p>
        </p:txBody>
      </p:sp>
      <p:sp>
        <p:nvSpPr>
          <p:cNvPr id="28" name="Retângulo 27">
            <a:extLst>
              <a:ext uri="{FF2B5EF4-FFF2-40B4-BE49-F238E27FC236}">
                <a16:creationId xmlns:a16="http://schemas.microsoft.com/office/drawing/2014/main" id="{6F4B5B65-6C21-00FA-54C5-3F76A3470FE2}"/>
              </a:ext>
            </a:extLst>
          </p:cNvPr>
          <p:cNvSpPr/>
          <p:nvPr/>
        </p:nvSpPr>
        <p:spPr>
          <a:xfrm>
            <a:off x="10644823" y="1694400"/>
            <a:ext cx="1423100" cy="271909"/>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29" name="Retângulo 28">
            <a:extLst>
              <a:ext uri="{FF2B5EF4-FFF2-40B4-BE49-F238E27FC236}">
                <a16:creationId xmlns:a16="http://schemas.microsoft.com/office/drawing/2014/main" id="{74C9C127-14FA-97C6-DBC3-D19B6A51F14E}"/>
              </a:ext>
            </a:extLst>
          </p:cNvPr>
          <p:cNvSpPr/>
          <p:nvPr/>
        </p:nvSpPr>
        <p:spPr>
          <a:xfrm>
            <a:off x="10638296" y="2240104"/>
            <a:ext cx="1423100" cy="262012"/>
          </a:xfrm>
          <a:prstGeom prst="rect">
            <a:avLst/>
          </a:prstGeom>
          <a:noFill/>
          <a:ln w="19050" cap="rnd" cmpd="sng" algn="ctr">
            <a:solidFill>
              <a:srgbClr val="FF7C80"/>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
        <p:nvSpPr>
          <p:cNvPr id="30" name="Retângulo 29">
            <a:extLst>
              <a:ext uri="{FF2B5EF4-FFF2-40B4-BE49-F238E27FC236}">
                <a16:creationId xmlns:a16="http://schemas.microsoft.com/office/drawing/2014/main" id="{E07586F0-8498-108A-5205-09319E777897}"/>
              </a:ext>
            </a:extLst>
          </p:cNvPr>
          <p:cNvSpPr/>
          <p:nvPr/>
        </p:nvSpPr>
        <p:spPr>
          <a:xfrm>
            <a:off x="6716247" y="3824869"/>
            <a:ext cx="5321757" cy="2880320"/>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just"/>
            <a:r>
              <a:rPr lang="pt-BR" sz="1200" dirty="0">
                <a:solidFill>
                  <a:schemeClr val="bg2">
                    <a:lumMod val="50000"/>
                  </a:schemeClr>
                </a:solidFill>
                <a:latin typeface="Calibri" panose="020F0502020204030204" pitchFamily="34" charset="0"/>
                <a:cs typeface="Calibri" panose="020F0502020204030204" pitchFamily="34" charset="0"/>
              </a:rPr>
              <a:t>Dentre os beneficiários que souberam avaliar o plano </a:t>
            </a:r>
            <a:r>
              <a:rPr lang="pt-BR" sz="1200" dirty="0">
                <a:solidFill>
                  <a:schemeClr val="tx1">
                    <a:lumMod val="75000"/>
                    <a:lumOff val="25000"/>
                  </a:schemeClr>
                </a:solidFill>
                <a:latin typeface="Calibri" panose="020F0502020204030204" pitchFamily="34" charset="0"/>
                <a:cs typeface="Calibri" panose="020F0502020204030204" pitchFamily="34" charset="0"/>
              </a:rPr>
              <a:t>odontológico</a:t>
            </a:r>
            <a:r>
              <a:rPr lang="pt-BR" sz="1200" dirty="0">
                <a:solidFill>
                  <a:schemeClr val="bg2">
                    <a:lumMod val="50000"/>
                  </a:schemeClr>
                </a:solidFill>
                <a:latin typeface="Calibri" panose="020F0502020204030204" pitchFamily="34" charset="0"/>
                <a:cs typeface="Calibri" panose="020F0502020204030204" pitchFamily="34" charset="0"/>
              </a:rPr>
              <a:t>, </a:t>
            </a:r>
            <a:r>
              <a:rPr lang="pt-BR" sz="1200" b="1" dirty="0">
                <a:solidFill>
                  <a:schemeClr val="bg2">
                    <a:lumMod val="50000"/>
                  </a:schemeClr>
                </a:solidFill>
                <a:latin typeface="Calibri" panose="020F0502020204030204" pitchFamily="34" charset="0"/>
                <a:cs typeface="Calibri" panose="020F0502020204030204" pitchFamily="34" charset="0"/>
              </a:rPr>
              <a:t>80,1% </a:t>
            </a:r>
            <a:r>
              <a:rPr lang="pt-BR" sz="1200" dirty="0">
                <a:solidFill>
                  <a:schemeClr val="bg2">
                    <a:lumMod val="50000"/>
                  </a:schemeClr>
                </a:solidFill>
                <a:latin typeface="Calibri" panose="020F0502020204030204" pitchFamily="34" charset="0"/>
                <a:cs typeface="Calibri" panose="020F0502020204030204" pitchFamily="34" charset="0"/>
              </a:rPr>
              <a:t>avaliaram positivamente, classificando o atributo em patamar de </a:t>
            </a:r>
            <a:r>
              <a:rPr lang="pt-BR" sz="1200" b="1" dirty="0">
                <a:solidFill>
                  <a:schemeClr val="bg2">
                    <a:lumMod val="50000"/>
                  </a:schemeClr>
                </a:solidFill>
                <a:latin typeface="Calibri" panose="020F0502020204030204" pitchFamily="34" charset="0"/>
                <a:cs typeface="Calibri" panose="020F0502020204030204" pitchFamily="34" charset="0"/>
              </a:rPr>
              <a:t>Conformidade</a:t>
            </a:r>
            <a:r>
              <a:rPr lang="pt-BR" sz="1200" dirty="0">
                <a:solidFill>
                  <a:schemeClr val="bg2">
                    <a:lumMod val="50000"/>
                  </a:schemeClr>
                </a:solidFill>
                <a:latin typeface="Calibri" panose="020F0502020204030204" pitchFamily="34" charset="0"/>
                <a:cs typeface="Calibri" panose="020F0502020204030204" pitchFamily="34" charset="0"/>
              </a:rPr>
              <a:t>. Ponto de atenção para o índice de insatisfeitos, com </a:t>
            </a:r>
            <a:r>
              <a:rPr lang="pt-BR" sz="1200" b="1" dirty="0">
                <a:solidFill>
                  <a:schemeClr val="bg2">
                    <a:lumMod val="50000"/>
                  </a:schemeClr>
                </a:solidFill>
                <a:latin typeface="Calibri" panose="020F0502020204030204" pitchFamily="34" charset="0"/>
                <a:cs typeface="Calibri" panose="020F0502020204030204" pitchFamily="34" charset="0"/>
              </a:rPr>
              <a:t>5,4%</a:t>
            </a:r>
            <a:r>
              <a:rPr lang="pt-BR" sz="1200" dirty="0">
                <a:solidFill>
                  <a:schemeClr val="bg2">
                    <a:lumMod val="50000"/>
                  </a:schemeClr>
                </a:solidFill>
                <a:latin typeface="Calibri" panose="020F0502020204030204" pitchFamily="34" charset="0"/>
                <a:cs typeface="Calibri" panose="020F0502020204030204" pitchFamily="34" charset="0"/>
              </a:rPr>
              <a:t> (soma das menções negativas </a:t>
            </a:r>
            <a:r>
              <a:rPr lang="pt-BR" sz="1200" b="1" dirty="0">
                <a:solidFill>
                  <a:schemeClr val="bg2">
                    <a:lumMod val="50000"/>
                  </a:schemeClr>
                </a:solidFill>
                <a:latin typeface="Calibri" panose="020F0502020204030204" pitchFamily="34" charset="0"/>
                <a:cs typeface="Calibri" panose="020F0502020204030204" pitchFamily="34" charset="0"/>
              </a:rPr>
              <a:t>Muito Ruim </a:t>
            </a:r>
            <a:r>
              <a:rPr lang="pt-BR" sz="1200" dirty="0">
                <a:solidFill>
                  <a:schemeClr val="bg2">
                    <a:lumMod val="50000"/>
                  </a:schemeClr>
                </a:solidFill>
                <a:latin typeface="Calibri" panose="020F0502020204030204" pitchFamily="34" charset="0"/>
                <a:cs typeface="Calibri" panose="020F0502020204030204" pitchFamily="34" charset="0"/>
              </a:rPr>
              <a:t>e </a:t>
            </a:r>
            <a:r>
              <a:rPr lang="pt-BR" sz="1200" b="1" dirty="0">
                <a:solidFill>
                  <a:schemeClr val="bg2">
                    <a:lumMod val="50000"/>
                  </a:schemeClr>
                </a:solidFill>
                <a:latin typeface="Calibri" panose="020F0502020204030204" pitchFamily="34" charset="0"/>
                <a:cs typeface="Calibri" panose="020F0502020204030204" pitchFamily="34" charset="0"/>
              </a:rPr>
              <a:t>Ruim</a:t>
            </a:r>
            <a:r>
              <a:rPr lang="pt-BR" sz="1200" dirty="0">
                <a:solidFill>
                  <a:schemeClr val="bg2">
                    <a:lumMod val="50000"/>
                  </a:schemeClr>
                </a:solidFill>
                <a:latin typeface="Calibri" panose="020F0502020204030204" pitchFamily="34" charset="0"/>
                <a:cs typeface="Calibri" panose="020F0502020204030204" pitchFamily="34" charset="0"/>
              </a:rPr>
              <a:t>)</a:t>
            </a:r>
            <a:r>
              <a:rPr lang="pt-BR" sz="1200" b="1" dirty="0">
                <a:solidFill>
                  <a:schemeClr val="bg2">
                    <a:lumMod val="50000"/>
                  </a:schemeClr>
                </a:solidFill>
                <a:latin typeface="Calibri" panose="020F0502020204030204" pitchFamily="34" charset="0"/>
                <a:cs typeface="Calibri" panose="020F0502020204030204" pitchFamily="34" charset="0"/>
              </a:rPr>
              <a:t>. </a:t>
            </a:r>
            <a:r>
              <a:rPr lang="pt-BR" sz="1200" dirty="0">
                <a:solidFill>
                  <a:schemeClr val="bg2">
                    <a:lumMod val="50000"/>
                  </a:schemeClr>
                </a:solidFill>
                <a:latin typeface="Calibri" panose="020F0502020204030204" pitchFamily="34" charset="0"/>
                <a:cs typeface="Calibri" panose="020F0502020204030204" pitchFamily="34" charset="0"/>
              </a:rPr>
              <a:t>Observamos que o índice de não satisfeitos se concentra no gradiente </a:t>
            </a:r>
            <a:r>
              <a:rPr lang="pt-BR" sz="1200" b="1" dirty="0">
                <a:solidFill>
                  <a:schemeClr val="bg2">
                    <a:lumMod val="50000"/>
                  </a:schemeClr>
                </a:solidFill>
                <a:latin typeface="Calibri" panose="020F0502020204030204" pitchFamily="34" charset="0"/>
                <a:cs typeface="Calibri" panose="020F0502020204030204" pitchFamily="34" charset="0"/>
              </a:rPr>
              <a:t>Regular</a:t>
            </a:r>
            <a:r>
              <a:rPr lang="pt-BR" sz="1200" dirty="0">
                <a:solidFill>
                  <a:schemeClr val="bg2">
                    <a:lumMod val="50000"/>
                  </a:schemeClr>
                </a:solidFill>
                <a:latin typeface="Calibri" panose="020F0502020204030204" pitchFamily="34" charset="0"/>
                <a:cs typeface="Calibri" panose="020F0502020204030204" pitchFamily="34" charset="0"/>
              </a:rPr>
              <a:t> com </a:t>
            </a:r>
            <a:r>
              <a:rPr lang="pt-BR" sz="1200" b="1" dirty="0">
                <a:solidFill>
                  <a:schemeClr val="bg2">
                    <a:lumMod val="50000"/>
                  </a:schemeClr>
                </a:solidFill>
                <a:latin typeface="Calibri" panose="020F0502020204030204" pitchFamily="34" charset="0"/>
                <a:cs typeface="Calibri" panose="020F0502020204030204" pitchFamily="34" charset="0"/>
              </a:rPr>
              <a:t>14,4% </a:t>
            </a:r>
            <a:r>
              <a:rPr lang="pt-BR" sz="1200" dirty="0">
                <a:solidFill>
                  <a:schemeClr val="bg2">
                    <a:lumMod val="50000"/>
                  </a:schemeClr>
                </a:solidFill>
                <a:latin typeface="Calibri" panose="020F0502020204030204" pitchFamily="34" charset="0"/>
                <a:cs typeface="Calibri" panose="020F0502020204030204" pitchFamily="34" charset="0"/>
              </a:rPr>
              <a:t>de citações.</a:t>
            </a:r>
          </a:p>
          <a:p>
            <a:pPr algn="just"/>
            <a:endParaRPr lang="pt-BR" sz="400" dirty="0">
              <a:solidFill>
                <a:schemeClr val="bg2">
                  <a:lumMod val="50000"/>
                </a:schemeClr>
              </a:solidFill>
              <a:latin typeface="Calibri" panose="020F0502020204030204" pitchFamily="34" charset="0"/>
              <a:cs typeface="Calibri" panose="020F0502020204030204" pitchFamily="34" charset="0"/>
            </a:endParaRPr>
          </a:p>
          <a:p>
            <a:pPr algn="just"/>
            <a:r>
              <a:rPr lang="pt-BR" sz="1200" b="1" dirty="0">
                <a:solidFill>
                  <a:schemeClr val="bg2">
                    <a:lumMod val="50000"/>
                  </a:schemeClr>
                </a:solidFill>
                <a:latin typeface="Calibri" panose="020F0502020204030204" pitchFamily="34" charset="0"/>
                <a:cs typeface="Calibri" panose="020F0502020204030204" pitchFamily="34" charset="0"/>
              </a:rPr>
              <a:t>Ponto de atenção </a:t>
            </a:r>
            <a:r>
              <a:rPr lang="pt-BR" sz="1200" dirty="0">
                <a:solidFill>
                  <a:schemeClr val="bg2">
                    <a:lumMod val="50000"/>
                  </a:schemeClr>
                </a:solidFill>
                <a:latin typeface="Calibri" panose="020F0502020204030204" pitchFamily="34" charset="0"/>
                <a:cs typeface="Calibri" panose="020F0502020204030204" pitchFamily="34" charset="0"/>
              </a:rPr>
              <a:t>ao viés de baixa entre as menções </a:t>
            </a:r>
            <a:r>
              <a:rPr lang="pt-BR" sz="1200" b="1" dirty="0">
                <a:solidFill>
                  <a:schemeClr val="bg2">
                    <a:lumMod val="50000"/>
                  </a:schemeClr>
                </a:solidFill>
                <a:latin typeface="Calibri" panose="020F0502020204030204" pitchFamily="34" charset="0"/>
                <a:cs typeface="Calibri" panose="020F0502020204030204" pitchFamily="34" charset="0"/>
              </a:rPr>
              <a:t>Bom </a:t>
            </a:r>
            <a:r>
              <a:rPr lang="pt-BR" sz="1200" dirty="0">
                <a:solidFill>
                  <a:schemeClr val="bg2">
                    <a:lumMod val="50000"/>
                  </a:schemeClr>
                </a:solidFill>
                <a:latin typeface="Calibri" panose="020F0502020204030204" pitchFamily="34" charset="0"/>
                <a:cs typeface="Calibri" panose="020F0502020204030204" pitchFamily="34" charset="0"/>
              </a:rPr>
              <a:t>e </a:t>
            </a:r>
            <a:r>
              <a:rPr lang="pt-BR" sz="1200" b="1" dirty="0">
                <a:solidFill>
                  <a:schemeClr val="bg2">
                    <a:lumMod val="50000"/>
                  </a:schemeClr>
                </a:solidFill>
                <a:latin typeface="Calibri" panose="020F0502020204030204" pitchFamily="34" charset="0"/>
                <a:cs typeface="Calibri" panose="020F0502020204030204" pitchFamily="34" charset="0"/>
              </a:rPr>
              <a:t>Muito bom</a:t>
            </a:r>
            <a:r>
              <a:rPr lang="pt-BR" sz="1200" dirty="0">
                <a:solidFill>
                  <a:schemeClr val="bg2">
                    <a:lumMod val="50000"/>
                  </a:schemeClr>
                </a:solidFill>
                <a:latin typeface="Calibri" panose="020F0502020204030204" pitchFamily="34" charset="0"/>
                <a:cs typeface="Calibri" panose="020F0502020204030204" pitchFamily="34" charset="0"/>
              </a:rPr>
              <a:t> de </a:t>
            </a:r>
            <a:r>
              <a:rPr lang="pt-BR" sz="1200" b="1" dirty="0">
                <a:solidFill>
                  <a:schemeClr val="bg2">
                    <a:lumMod val="50000"/>
                  </a:schemeClr>
                </a:solidFill>
                <a:latin typeface="Calibri" panose="020F0502020204030204" pitchFamily="34" charset="0"/>
                <a:cs typeface="Calibri" panose="020F0502020204030204" pitchFamily="34" charset="0"/>
              </a:rPr>
              <a:t>0,9pp</a:t>
            </a:r>
            <a:r>
              <a:rPr lang="pt-BR" sz="1200" dirty="0">
                <a:solidFill>
                  <a:schemeClr val="bg2">
                    <a:lumMod val="50000"/>
                  </a:schemeClr>
                </a:solidFill>
                <a:latin typeface="Calibri" panose="020F0502020204030204" pitchFamily="34" charset="0"/>
                <a:cs typeface="Calibri" panose="020F0502020204030204" pitchFamily="34" charset="0"/>
              </a:rPr>
              <a:t> que indica probabilidade de migração de satisfação para não satisfação.</a:t>
            </a:r>
            <a:endParaRPr lang="pt-BR" sz="900" dirty="0">
              <a:solidFill>
                <a:schemeClr val="bg2">
                  <a:lumMod val="50000"/>
                </a:schemeClr>
              </a:solidFill>
              <a:latin typeface="Calibri" panose="020F0502020204030204" pitchFamily="34" charset="0"/>
              <a:cs typeface="Calibri" panose="020F0502020204030204" pitchFamily="34" charset="0"/>
            </a:endParaRPr>
          </a:p>
          <a:p>
            <a:pPr algn="just"/>
            <a:endParaRPr lang="pt-BR" sz="400" dirty="0">
              <a:solidFill>
                <a:schemeClr val="bg2">
                  <a:lumMod val="50000"/>
                </a:schemeClr>
              </a:solidFill>
              <a:latin typeface="Calibri" panose="020F0502020204030204" pitchFamily="34" charset="0"/>
              <a:cs typeface="Calibri" panose="020F0502020204030204" pitchFamily="34" charset="0"/>
            </a:endParaRPr>
          </a:p>
          <a:p>
            <a:pPr algn="just"/>
            <a:r>
              <a:rPr lang="pt-BR" sz="1200" dirty="0">
                <a:solidFill>
                  <a:schemeClr val="bg2">
                    <a:lumMod val="50000"/>
                  </a:schemeClr>
                </a:solidFill>
                <a:latin typeface="Calibri" panose="020F0502020204030204" pitchFamily="34" charset="0"/>
                <a:cs typeface="Calibri" panose="020F0502020204030204" pitchFamily="34" charset="0"/>
              </a:rPr>
              <a:t>Analisando os perfis, a variação entre os gêneros é pequena ficando dentro da margem de erro, logo não é possível dizer que há um gênero com melhor resultado que outro. Por faixa etária, o público </a:t>
            </a:r>
            <a:r>
              <a:rPr lang="pt-BR" sz="1200" b="1" dirty="0">
                <a:solidFill>
                  <a:schemeClr val="bg2">
                    <a:lumMod val="50000"/>
                  </a:schemeClr>
                </a:solidFill>
                <a:latin typeface="Calibri" panose="020F0502020204030204" pitchFamily="34" charset="0"/>
                <a:cs typeface="Calibri" panose="020F0502020204030204" pitchFamily="34" charset="0"/>
              </a:rPr>
              <a:t>De 18 a 25 anos</a:t>
            </a:r>
            <a:r>
              <a:rPr lang="pt-BR" sz="1200" dirty="0">
                <a:solidFill>
                  <a:schemeClr val="bg2">
                    <a:lumMod val="50000"/>
                  </a:schemeClr>
                </a:solidFill>
                <a:latin typeface="Calibri" panose="020F0502020204030204" pitchFamily="34" charset="0"/>
                <a:cs typeface="Calibri" panose="020F0502020204030204" pitchFamily="34" charset="0"/>
              </a:rPr>
              <a:t> são os mais satisfeitos, com </a:t>
            </a:r>
            <a:r>
              <a:rPr lang="pt-BR" sz="1200" b="1" dirty="0">
                <a:solidFill>
                  <a:schemeClr val="bg2">
                    <a:lumMod val="50000"/>
                  </a:schemeClr>
                </a:solidFill>
                <a:latin typeface="Calibri" panose="020F0502020204030204" pitchFamily="34" charset="0"/>
                <a:cs typeface="Calibri" panose="020F0502020204030204" pitchFamily="34" charset="0"/>
              </a:rPr>
              <a:t>90,2% </a:t>
            </a:r>
            <a:r>
              <a:rPr lang="pt-BR" sz="1200" dirty="0">
                <a:solidFill>
                  <a:schemeClr val="bg2">
                    <a:lumMod val="50000"/>
                  </a:schemeClr>
                </a:solidFill>
                <a:latin typeface="Calibri" panose="020F0502020204030204" pitchFamily="34" charset="0"/>
                <a:cs typeface="Calibri" panose="020F0502020204030204" pitchFamily="34" charset="0"/>
              </a:rPr>
              <a:t>das menções, atingindo o patamar de </a:t>
            </a:r>
            <a:r>
              <a:rPr lang="pt-BR" sz="1200" b="1" dirty="0">
                <a:solidFill>
                  <a:schemeClr val="bg2">
                    <a:lumMod val="50000"/>
                  </a:schemeClr>
                </a:solidFill>
                <a:latin typeface="Calibri" panose="020F0502020204030204" pitchFamily="34" charset="0"/>
                <a:cs typeface="Calibri" panose="020F0502020204030204" pitchFamily="34" charset="0"/>
              </a:rPr>
              <a:t>Excelência</a:t>
            </a:r>
            <a:r>
              <a:rPr lang="pt-BR" sz="1200" dirty="0">
                <a:solidFill>
                  <a:schemeClr val="bg2">
                    <a:lumMod val="50000"/>
                  </a:schemeClr>
                </a:solidFill>
                <a:latin typeface="Calibri" panose="020F0502020204030204" pitchFamily="34" charset="0"/>
                <a:cs typeface="Calibri" panose="020F0502020204030204" pitchFamily="34" charset="0"/>
              </a:rPr>
              <a:t>. Os menos satisfeitos são beneficiários </a:t>
            </a:r>
            <a:r>
              <a:rPr lang="pt-BR" sz="1200" b="1" dirty="0">
                <a:solidFill>
                  <a:schemeClr val="bg2">
                    <a:lumMod val="50000"/>
                  </a:schemeClr>
                </a:solidFill>
                <a:latin typeface="Calibri" panose="020F0502020204030204" pitchFamily="34" charset="0"/>
                <a:cs typeface="Calibri" panose="020F0502020204030204" pitchFamily="34" charset="0"/>
              </a:rPr>
              <a:t>De 36 a 45 anos </a:t>
            </a:r>
            <a:r>
              <a:rPr lang="pt-BR" sz="1200" dirty="0">
                <a:solidFill>
                  <a:schemeClr val="bg2">
                    <a:lumMod val="50000"/>
                  </a:schemeClr>
                </a:solidFill>
                <a:latin typeface="Calibri" panose="020F0502020204030204" pitchFamily="34" charset="0"/>
                <a:cs typeface="Calibri" panose="020F0502020204030204" pitchFamily="34" charset="0"/>
              </a:rPr>
              <a:t>com </a:t>
            </a:r>
            <a:r>
              <a:rPr lang="pt-BR" sz="1200" b="1" dirty="0">
                <a:solidFill>
                  <a:schemeClr val="bg2">
                    <a:lumMod val="50000"/>
                  </a:schemeClr>
                </a:solidFill>
                <a:latin typeface="Calibri" panose="020F0502020204030204" pitchFamily="34" charset="0"/>
                <a:cs typeface="Calibri" panose="020F0502020204030204" pitchFamily="34" charset="0"/>
              </a:rPr>
              <a:t>68,3%,</a:t>
            </a:r>
            <a:r>
              <a:rPr lang="pt-BR" sz="1200" dirty="0">
                <a:solidFill>
                  <a:schemeClr val="bg2">
                    <a:lumMod val="50000"/>
                  </a:schemeClr>
                </a:solidFill>
                <a:latin typeface="Calibri" panose="020F0502020204030204" pitchFamily="34" charset="0"/>
                <a:cs typeface="Calibri" panose="020F0502020204030204" pitchFamily="34" charset="0"/>
              </a:rPr>
              <a:t> avaliando o atributo em</a:t>
            </a:r>
            <a:r>
              <a:rPr lang="pt-BR" sz="1200" b="1" dirty="0">
                <a:solidFill>
                  <a:schemeClr val="bg2">
                    <a:lumMod val="50000"/>
                  </a:schemeClr>
                </a:solidFill>
                <a:latin typeface="Calibri" panose="020F0502020204030204" pitchFamily="34" charset="0"/>
                <a:cs typeface="Calibri" panose="020F0502020204030204" pitchFamily="34" charset="0"/>
              </a:rPr>
              <a:t> Não Conformidade.</a:t>
            </a:r>
          </a:p>
        </p:txBody>
      </p:sp>
      <p:pic>
        <p:nvPicPr>
          <p:cNvPr id="31" name="Gráfico 30" descr="Fala com preenchimento sólido">
            <a:extLst>
              <a:ext uri="{FF2B5EF4-FFF2-40B4-BE49-F238E27FC236}">
                <a16:creationId xmlns:a16="http://schemas.microsoft.com/office/drawing/2014/main" id="{C589D39E-B20E-B5F0-C867-8698AB7DDE9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37174" y="3417410"/>
            <a:ext cx="638645" cy="638645"/>
          </a:xfrm>
          <a:prstGeom prst="rect">
            <a:avLst/>
          </a:prstGeom>
        </p:spPr>
      </p:pic>
      <p:sp>
        <p:nvSpPr>
          <p:cNvPr id="35" name="Círculo Q4">
            <a:extLst>
              <a:ext uri="{FF2B5EF4-FFF2-40B4-BE49-F238E27FC236}">
                <a16:creationId xmlns:a16="http://schemas.microsoft.com/office/drawing/2014/main" id="{7EBB0DC3-AAD4-7173-1FE0-D3D96E0033F0}"/>
              </a:ext>
            </a:extLst>
          </p:cNvPr>
          <p:cNvSpPr/>
          <p:nvPr/>
        </p:nvSpPr>
        <p:spPr>
          <a:xfrm>
            <a:off x="2693635" y="1694400"/>
            <a:ext cx="667503" cy="663744"/>
          </a:xfrm>
          <a:prstGeom prst="ellipse">
            <a:avLst/>
          </a:prstGeom>
          <a:solidFill>
            <a:srgbClr val="FFEFBD"/>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en-US" sz="1200" b="1" kern="0" dirty="0">
                <a:solidFill>
                  <a:schemeClr val="tx1">
                    <a:lumMod val="75000"/>
                    <a:lumOff val="25000"/>
                  </a:schemeClr>
                </a:solidFill>
                <a:latin typeface="Calibri"/>
                <a:cs typeface="Calibri"/>
              </a:rPr>
              <a:t>80,1</a:t>
            </a:r>
            <a:endParaRPr lang="pt-BR" sz="1800" b="1" kern="0" dirty="0">
              <a:solidFill>
                <a:schemeClr val="tx1">
                  <a:lumMod val="75000"/>
                  <a:lumOff val="25000"/>
                </a:schemeClr>
              </a:solidFill>
              <a:latin typeface="Calibri" panose="020F0502020204030204"/>
            </a:endParaRPr>
          </a:p>
        </p:txBody>
      </p:sp>
      <p:grpSp>
        <p:nvGrpSpPr>
          <p:cNvPr id="13" name="Agrupar 12">
            <a:extLst>
              <a:ext uri="{FF2B5EF4-FFF2-40B4-BE49-F238E27FC236}">
                <a16:creationId xmlns:a16="http://schemas.microsoft.com/office/drawing/2014/main" id="{32FBB519-5977-A15B-5DF1-90B04A0297FD}"/>
              </a:ext>
            </a:extLst>
          </p:cNvPr>
          <p:cNvGrpSpPr/>
          <p:nvPr/>
        </p:nvGrpSpPr>
        <p:grpSpPr>
          <a:xfrm>
            <a:off x="17597" y="6030691"/>
            <a:ext cx="4002330" cy="720080"/>
            <a:chOff x="3198545" y="2908991"/>
            <a:chExt cx="4002330" cy="720080"/>
          </a:xfrm>
        </p:grpSpPr>
        <p:sp>
          <p:nvSpPr>
            <p:cNvPr id="14" name="Retângulo 13">
              <a:extLst>
                <a:ext uri="{FF2B5EF4-FFF2-40B4-BE49-F238E27FC236}">
                  <a16:creationId xmlns:a16="http://schemas.microsoft.com/office/drawing/2014/main" id="{B15802F0-0FD0-8679-4D3A-9022363D9974}"/>
                </a:ext>
              </a:extLst>
            </p:cNvPr>
            <p:cNvSpPr/>
            <p:nvPr/>
          </p:nvSpPr>
          <p:spPr>
            <a:xfrm>
              <a:off x="3198545" y="2908991"/>
              <a:ext cx="3786306" cy="720080"/>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pt-BR"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5" name="CaixaDeTexto 14">
              <a:extLst>
                <a:ext uri="{FF2B5EF4-FFF2-40B4-BE49-F238E27FC236}">
                  <a16:creationId xmlns:a16="http://schemas.microsoft.com/office/drawing/2014/main" id="{F469BFBE-9981-B423-B2F3-7873E0BE9CDB}"/>
                </a:ext>
              </a:extLst>
            </p:cNvPr>
            <p:cNvSpPr txBox="1"/>
            <p:nvPr/>
          </p:nvSpPr>
          <p:spPr>
            <a:xfrm>
              <a:off x="3703909" y="3272128"/>
              <a:ext cx="61664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Excelência / Força</a:t>
              </a:r>
            </a:p>
          </p:txBody>
        </p:sp>
        <p:sp>
          <p:nvSpPr>
            <p:cNvPr id="16" name="Retângulo de cantos arredondados 247">
              <a:extLst>
                <a:ext uri="{FF2B5EF4-FFF2-40B4-BE49-F238E27FC236}">
                  <a16:creationId xmlns:a16="http://schemas.microsoft.com/office/drawing/2014/main" id="{9DC12422-992B-602C-3843-3E0F92DB925F}"/>
                </a:ext>
              </a:extLst>
            </p:cNvPr>
            <p:cNvSpPr/>
            <p:nvPr/>
          </p:nvSpPr>
          <p:spPr>
            <a:xfrm>
              <a:off x="4282764" y="3307683"/>
              <a:ext cx="441876" cy="268671"/>
            </a:xfrm>
            <a:prstGeom prst="roundRect">
              <a:avLst/>
            </a:prstGeom>
            <a:solidFill>
              <a:srgbClr val="FFEFBD"/>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ea typeface="+mn-ea"/>
                  <a:cs typeface="Calibri" pitchFamily="34" charset="0"/>
                </a:rPr>
                <a:t>80 a 89%</a:t>
              </a:r>
            </a:p>
          </p:txBody>
        </p:sp>
        <p:sp>
          <p:nvSpPr>
            <p:cNvPr id="17" name="Retângulo de cantos arredondados 248">
              <a:extLst>
                <a:ext uri="{FF2B5EF4-FFF2-40B4-BE49-F238E27FC236}">
                  <a16:creationId xmlns:a16="http://schemas.microsoft.com/office/drawing/2014/main" id="{DC0BCCA4-4AD7-8BA2-EAE1-45EE63676E38}"/>
                </a:ext>
              </a:extLst>
            </p:cNvPr>
            <p:cNvSpPr/>
            <p:nvPr/>
          </p:nvSpPr>
          <p:spPr>
            <a:xfrm>
              <a:off x="5483262" y="3314818"/>
              <a:ext cx="441876" cy="268671"/>
            </a:xfrm>
            <a:prstGeom prst="roundRect">
              <a:avLst/>
            </a:prstGeom>
            <a:solidFill>
              <a:srgbClr val="FFB9BB"/>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itchFamily="34" charset="0"/>
                </a:rPr>
                <a:t>0 a 79%</a:t>
              </a:r>
            </a:p>
          </p:txBody>
        </p:sp>
        <p:sp>
          <p:nvSpPr>
            <p:cNvPr id="21" name="Retângulo de cantos arredondados 246">
              <a:extLst>
                <a:ext uri="{FF2B5EF4-FFF2-40B4-BE49-F238E27FC236}">
                  <a16:creationId xmlns:a16="http://schemas.microsoft.com/office/drawing/2014/main" id="{CCB42FFD-D10B-2794-66BD-82DFA284EA89}"/>
                </a:ext>
              </a:extLst>
            </p:cNvPr>
            <p:cNvSpPr/>
            <p:nvPr/>
          </p:nvSpPr>
          <p:spPr>
            <a:xfrm>
              <a:off x="3294308" y="3301752"/>
              <a:ext cx="441876" cy="268671"/>
            </a:xfrm>
            <a:prstGeom prst="roundRect">
              <a:avLst/>
            </a:prstGeom>
            <a:solidFill>
              <a:srgbClr val="C8ECBA"/>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pt-BR" sz="800" b="1" i="0" u="none" strike="noStrike" kern="0" cap="none" spc="0" normalizeH="0" baseline="0" noProof="0" dirty="0">
                  <a:ln>
                    <a:noFill/>
                  </a:ln>
                  <a:solidFill>
                    <a:schemeClr val="tx1">
                      <a:lumMod val="75000"/>
                      <a:lumOff val="25000"/>
                    </a:schemeClr>
                  </a:solidFill>
                  <a:effectLst/>
                  <a:uLnTx/>
                  <a:uFillTx/>
                  <a:latin typeface="Calibri" panose="020F0502020204030204" pitchFamily="34" charset="0"/>
                  <a:ea typeface="+mn-ea"/>
                  <a:cs typeface="Calibri" pitchFamily="34" charset="0"/>
                </a:rPr>
                <a:t>90 a 100%</a:t>
              </a:r>
            </a:p>
          </p:txBody>
        </p:sp>
        <p:sp>
          <p:nvSpPr>
            <p:cNvPr id="22" name="CaixaDeTexto 21">
              <a:extLst>
                <a:ext uri="{FF2B5EF4-FFF2-40B4-BE49-F238E27FC236}">
                  <a16:creationId xmlns:a16="http://schemas.microsoft.com/office/drawing/2014/main" id="{64188CFC-69AD-4D41-8A78-89F5EC1E55CA}"/>
                </a:ext>
              </a:extLst>
            </p:cNvPr>
            <p:cNvSpPr txBox="1"/>
            <p:nvPr/>
          </p:nvSpPr>
          <p:spPr>
            <a:xfrm>
              <a:off x="3220353" y="2966183"/>
              <a:ext cx="2680799"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1100" b="1" i="0" u="none" strike="noStrike" kern="0" cap="none" spc="0" normalizeH="0" baseline="0" noProof="0" dirty="0">
                  <a:ln>
                    <a:noFill/>
                  </a:ln>
                  <a:solidFill>
                    <a:prstClr val="black">
                      <a:lumMod val="75000"/>
                      <a:lumOff val="25000"/>
                    </a:prstClr>
                  </a:solidFill>
                  <a:effectLst/>
                  <a:uLnTx/>
                  <a:uFillTx/>
                  <a:latin typeface="Calibri" panose="020F0502020204030204"/>
                  <a:cs typeface="+mn-cs"/>
                </a:rPr>
                <a:t>% Satisfação</a:t>
              </a:r>
            </a:p>
          </p:txBody>
        </p:sp>
        <p:sp>
          <p:nvSpPr>
            <p:cNvPr id="23" name="CaixaDeTexto 22">
              <a:extLst>
                <a:ext uri="{FF2B5EF4-FFF2-40B4-BE49-F238E27FC236}">
                  <a16:creationId xmlns:a16="http://schemas.microsoft.com/office/drawing/2014/main" id="{41E766E2-0F7A-0B1E-CBC8-D7AE0E5D8C3E}"/>
                </a:ext>
              </a:extLst>
            </p:cNvPr>
            <p:cNvSpPr txBox="1"/>
            <p:nvPr/>
          </p:nvSpPr>
          <p:spPr>
            <a:xfrm>
              <a:off x="4680595" y="3284984"/>
              <a:ext cx="864096"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Conformidade / Oportunidades</a:t>
              </a:r>
            </a:p>
          </p:txBody>
        </p:sp>
        <p:sp>
          <p:nvSpPr>
            <p:cNvPr id="24" name="CaixaDeTexto 23">
              <a:extLst>
                <a:ext uri="{FF2B5EF4-FFF2-40B4-BE49-F238E27FC236}">
                  <a16:creationId xmlns:a16="http://schemas.microsoft.com/office/drawing/2014/main" id="{9B028EF1-BC7A-7139-9EBB-BC3930A2ADB6}"/>
                </a:ext>
              </a:extLst>
            </p:cNvPr>
            <p:cNvSpPr txBox="1"/>
            <p:nvPr/>
          </p:nvSpPr>
          <p:spPr>
            <a:xfrm>
              <a:off x="5885314" y="3277581"/>
              <a:ext cx="1315561"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pt-BR" sz="800" b="0" i="0" u="none" strike="noStrike" kern="0" cap="none" spc="0" normalizeH="0" baseline="0" noProof="0" dirty="0">
                  <a:ln>
                    <a:noFill/>
                  </a:ln>
                  <a:solidFill>
                    <a:prstClr val="black">
                      <a:lumMod val="75000"/>
                      <a:lumOff val="25000"/>
                    </a:prstClr>
                  </a:solidFill>
                  <a:effectLst/>
                  <a:uLnTx/>
                  <a:uFillTx/>
                  <a:latin typeface="Calibri" panose="020F0502020204030204" pitchFamily="34" charset="0"/>
                  <a:cs typeface="Calibri" panose="020F0502020204030204" pitchFamily="34" charset="0"/>
                </a:rPr>
                <a:t>Não conformidade / Fraquezas ou Ameaças</a:t>
              </a:r>
            </a:p>
          </p:txBody>
        </p:sp>
      </p:grpSp>
      <p:graphicFrame>
        <p:nvGraphicFramePr>
          <p:cNvPr id="4" name="Gráfico 3">
            <a:extLst>
              <a:ext uri="{FF2B5EF4-FFF2-40B4-BE49-F238E27FC236}">
                <a16:creationId xmlns:a16="http://schemas.microsoft.com/office/drawing/2014/main" id="{59F961E5-0240-483B-8BA6-3FEFC60BDA8E}"/>
              </a:ext>
            </a:extLst>
          </p:cNvPr>
          <p:cNvGraphicFramePr>
            <a:graphicFrameLocks/>
          </p:cNvGraphicFramePr>
          <p:nvPr>
            <p:extLst>
              <p:ext uri="{D42A27DB-BD31-4B8C-83A1-F6EECF244321}">
                <p14:modId xmlns:p14="http://schemas.microsoft.com/office/powerpoint/2010/main" val="3033704699"/>
              </p:ext>
            </p:extLst>
          </p:nvPr>
        </p:nvGraphicFramePr>
        <p:xfrm>
          <a:off x="0" y="2351930"/>
          <a:ext cx="3908395" cy="2226270"/>
        </p:xfrm>
        <a:graphic>
          <a:graphicData uri="http://schemas.openxmlformats.org/drawingml/2006/chart">
            <c:chart xmlns:c="http://schemas.openxmlformats.org/drawingml/2006/chart" xmlns:r="http://schemas.openxmlformats.org/officeDocument/2006/relationships" r:id="rId4"/>
          </a:graphicData>
        </a:graphic>
      </p:graphicFrame>
      <p:grpSp>
        <p:nvGrpSpPr>
          <p:cNvPr id="5" name="Agrupar 4">
            <a:extLst>
              <a:ext uri="{FF2B5EF4-FFF2-40B4-BE49-F238E27FC236}">
                <a16:creationId xmlns:a16="http://schemas.microsoft.com/office/drawing/2014/main" id="{77FD3FE7-A7CE-4452-9B3F-445E46364F24}"/>
              </a:ext>
            </a:extLst>
          </p:cNvPr>
          <p:cNvGrpSpPr/>
          <p:nvPr/>
        </p:nvGrpSpPr>
        <p:grpSpPr>
          <a:xfrm>
            <a:off x="6747499" y="1176815"/>
            <a:ext cx="2408399" cy="2376001"/>
            <a:chOff x="0" y="0"/>
            <a:chExt cx="2237239" cy="2543175"/>
          </a:xfrm>
        </p:grpSpPr>
        <p:pic>
          <p:nvPicPr>
            <p:cNvPr id="7" name="Imagem 6" descr="Free vector graphic: Silhouette, Man, Women'S - Free Image ...">
              <a:extLst>
                <a:ext uri="{FF2B5EF4-FFF2-40B4-BE49-F238E27FC236}">
                  <a16:creationId xmlns:a16="http://schemas.microsoft.com/office/drawing/2014/main" id="{1D7FE2C7-68BE-4CC3-B432-6A7CEF9C8B5A}"/>
                </a:ext>
              </a:extLst>
            </p:cNvPr>
            <p:cNvPicPr>
              <a:picLocks noChangeAspect="1"/>
            </p:cNvPicPr>
            <p:nvPr/>
          </p:nvPicPr>
          <p:blipFill rotWithShape="1">
            <a:blip r:embed="rId5" cstate="print">
              <a:duotone>
                <a:srgbClr val="5B9BD5">
                  <a:shade val="45000"/>
                  <a:satMod val="135000"/>
                </a:srgbClr>
                <a:prstClr val="white"/>
              </a:duotone>
              <a:extLst>
                <a:ext uri="{28A0092B-C50C-407E-A947-70E740481C1C}">
                  <a14:useLocalDpi xmlns:a14="http://schemas.microsoft.com/office/drawing/2010/main" val="0"/>
                </a:ext>
              </a:extLst>
            </a:blip>
            <a:srcRect r="50076"/>
            <a:stretch/>
          </p:blipFill>
          <p:spPr>
            <a:xfrm>
              <a:off x="381001" y="161925"/>
              <a:ext cx="628649" cy="2257426"/>
            </a:xfrm>
            <a:prstGeom prst="rect">
              <a:avLst/>
            </a:prstGeom>
          </p:spPr>
        </p:pic>
        <p:pic>
          <p:nvPicPr>
            <p:cNvPr id="9" name="Imagem 8" descr="Free vector graphic: Silhouette, Man, Women'S - Free Image ...">
              <a:extLst>
                <a:ext uri="{FF2B5EF4-FFF2-40B4-BE49-F238E27FC236}">
                  <a16:creationId xmlns:a16="http://schemas.microsoft.com/office/drawing/2014/main" id="{51AA0A2E-85F9-42F2-A467-A9F09CD486A7}"/>
                </a:ext>
              </a:extLst>
            </p:cNvPr>
            <p:cNvPicPr>
              <a:picLocks noChangeAspect="1"/>
            </p:cNvPicPr>
            <p:nvPr/>
          </p:nvPicPr>
          <p:blipFill rotWithShape="1">
            <a:blip r:embed="rId6" cstate="print">
              <a:duotone>
                <a:prstClr val="black"/>
                <a:srgbClr val="FF66CC">
                  <a:tint val="45000"/>
                  <a:satMod val="400000"/>
                </a:srgbClr>
              </a:duotone>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l="50680"/>
            <a:stretch/>
          </p:blipFill>
          <p:spPr>
            <a:xfrm>
              <a:off x="1209675" y="190500"/>
              <a:ext cx="621046" cy="2257425"/>
            </a:xfrm>
            <a:prstGeom prst="rect">
              <a:avLst/>
            </a:prstGeom>
          </p:spPr>
        </p:pic>
        <p:graphicFrame>
          <p:nvGraphicFramePr>
            <p:cNvPr id="11" name="Gráfico 10">
              <a:extLst>
                <a:ext uri="{FF2B5EF4-FFF2-40B4-BE49-F238E27FC236}">
                  <a16:creationId xmlns:a16="http://schemas.microsoft.com/office/drawing/2014/main" id="{B35764E4-EA90-4C08-A1C3-57AFBE54AFDE}"/>
                </a:ext>
              </a:extLst>
            </p:cNvPr>
            <p:cNvGraphicFramePr>
              <a:graphicFrameLocks/>
            </p:cNvGraphicFramePr>
            <p:nvPr>
              <p:extLst>
                <p:ext uri="{D42A27DB-BD31-4B8C-83A1-F6EECF244321}">
                  <p14:modId xmlns:p14="http://schemas.microsoft.com/office/powerpoint/2010/main" val="1667864542"/>
                </p:ext>
              </p:extLst>
            </p:nvPr>
          </p:nvGraphicFramePr>
          <p:xfrm>
            <a:off x="0" y="0"/>
            <a:ext cx="2237239" cy="2543175"/>
          </p:xfrm>
          <a:graphic>
            <a:graphicData uri="http://schemas.openxmlformats.org/drawingml/2006/chart">
              <c:chart xmlns:c="http://schemas.openxmlformats.org/drawingml/2006/chart" xmlns:r="http://schemas.openxmlformats.org/officeDocument/2006/relationships" r:id="rId8"/>
            </a:graphicData>
          </a:graphic>
        </p:graphicFrame>
      </p:grpSp>
    </p:spTree>
    <p:extLst>
      <p:ext uri="{BB962C8B-B14F-4D97-AF65-F5344CB8AC3E}">
        <p14:creationId xmlns:p14="http://schemas.microsoft.com/office/powerpoint/2010/main" val="328757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ixaDeTexto 5">
            <a:extLst>
              <a:ext uri="{FF2B5EF4-FFF2-40B4-BE49-F238E27FC236}">
                <a16:creationId xmlns:a16="http://schemas.microsoft.com/office/drawing/2014/main" id="{9B224C38-9713-0EB8-AF16-53653D86F04D}"/>
              </a:ext>
            </a:extLst>
          </p:cNvPr>
          <p:cNvSpPr txBox="1"/>
          <p:nvPr/>
        </p:nvSpPr>
        <p:spPr>
          <a:xfrm>
            <a:off x="-47328" y="890919"/>
            <a:ext cx="12192000" cy="317186"/>
          </a:xfrm>
          <a:prstGeom prst="rect">
            <a:avLst/>
          </a:prstGeom>
          <a:noFill/>
          <a:effectLst/>
        </p:spPr>
        <p:txBody>
          <a:bodyPr wrap="square" lIns="100760" tIns="50379" rIns="100760" bIns="50379" rtlCol="0">
            <a:spAutoFit/>
          </a:bodyPr>
          <a:lstStyle/>
          <a:p>
            <a:r>
              <a:rPr lang="pt-BR" sz="1400" b="1" dirty="0">
                <a:solidFill>
                  <a:schemeClr val="bg2">
                    <a:lumMod val="50000"/>
                  </a:schemeClr>
                </a:solidFill>
                <a:latin typeface="Calibri" panose="020F0502020204030204" pitchFamily="34" charset="0"/>
                <a:cs typeface="Calibri" panose="020F0502020204030204" pitchFamily="34" charset="0"/>
              </a:rPr>
              <a:t>10 - O (a) Sr.(a) recomendaria o seu plano odontológico para amigos ou familiares?</a:t>
            </a:r>
          </a:p>
        </p:txBody>
      </p:sp>
      <p:grpSp>
        <p:nvGrpSpPr>
          <p:cNvPr id="4" name="Agrupar 3">
            <a:extLst>
              <a:ext uri="{FF2B5EF4-FFF2-40B4-BE49-F238E27FC236}">
                <a16:creationId xmlns:a16="http://schemas.microsoft.com/office/drawing/2014/main" id="{F2035C86-E8D8-9EDD-4FFF-17372FB29F78}"/>
              </a:ext>
            </a:extLst>
          </p:cNvPr>
          <p:cNvGrpSpPr/>
          <p:nvPr/>
        </p:nvGrpSpPr>
        <p:grpSpPr>
          <a:xfrm>
            <a:off x="72737" y="5517233"/>
            <a:ext cx="12071935" cy="1224135"/>
            <a:chOff x="31170" y="4797152"/>
            <a:chExt cx="10677178" cy="1559201"/>
          </a:xfrm>
        </p:grpSpPr>
        <p:sp>
          <p:nvSpPr>
            <p:cNvPr id="5" name="Retângulo 4">
              <a:extLst>
                <a:ext uri="{FF2B5EF4-FFF2-40B4-BE49-F238E27FC236}">
                  <a16:creationId xmlns:a16="http://schemas.microsoft.com/office/drawing/2014/main" id="{010CC7BB-ADA0-9DBC-7473-77FE973EFC0C}"/>
                </a:ext>
              </a:extLst>
            </p:cNvPr>
            <p:cNvSpPr/>
            <p:nvPr/>
          </p:nvSpPr>
          <p:spPr>
            <a:xfrm>
              <a:off x="51819" y="4797152"/>
              <a:ext cx="10656529" cy="1559201"/>
            </a:xfrm>
            <a:prstGeom prst="rect">
              <a:avLst/>
            </a:prstGeom>
            <a:solidFill>
              <a:srgbClr val="F9F9F9"/>
            </a:solidFill>
            <a:ln w="6350" cap="flat" cmpd="sng" algn="ctr">
              <a:noFill/>
              <a:prstDash val="solid"/>
              <a:miter lim="800000"/>
            </a:ln>
            <a:effectLst>
              <a:outerShdw blurRad="50800" dist="38100" dir="2700000" algn="tl" rotWithShape="0">
                <a:prstClr val="black">
                  <a:alpha val="40000"/>
                </a:prstClr>
              </a:outerShdw>
            </a:effectLst>
          </p:spPr>
          <p:txBody>
            <a:bodyPr lIns="180000" tIns="36000" rIns="180000" bIns="37806" rtlCol="0" anchor="ctr"/>
            <a:lstStyle/>
            <a:p>
              <a:pPr algn="just" fontAlgn="auto">
                <a:spcBef>
                  <a:spcPts val="0"/>
                </a:spcBef>
                <a:spcAft>
                  <a:spcPts val="0"/>
                </a:spcAft>
                <a:defRPr/>
              </a:pPr>
              <a:endParaRPr lang="pt-BR" sz="1200" b="1" kern="0" dirty="0">
                <a:solidFill>
                  <a:schemeClr val="bg2">
                    <a:lumMod val="50000"/>
                  </a:schemeClr>
                </a:solidFill>
                <a:latin typeface="Calibri" panose="020F0502020204030204" pitchFamily="34" charset="0"/>
                <a:cs typeface="Calibri" panose="020F0502020204030204" pitchFamily="34" charset="0"/>
              </a:endParaRPr>
            </a:p>
          </p:txBody>
        </p:sp>
        <p:sp>
          <p:nvSpPr>
            <p:cNvPr id="11" name="CaixaDeTexto 10">
              <a:extLst>
                <a:ext uri="{FF2B5EF4-FFF2-40B4-BE49-F238E27FC236}">
                  <a16:creationId xmlns:a16="http://schemas.microsoft.com/office/drawing/2014/main" id="{28921369-3F7B-9C39-41DF-9F45933BC70C}"/>
                </a:ext>
              </a:extLst>
            </p:cNvPr>
            <p:cNvSpPr txBox="1"/>
            <p:nvPr/>
          </p:nvSpPr>
          <p:spPr>
            <a:xfrm>
              <a:off x="31170" y="4869160"/>
              <a:ext cx="10656529" cy="1372070"/>
            </a:xfrm>
            <a:prstGeom prst="rect">
              <a:avLst/>
            </a:prstGeom>
            <a:noFill/>
          </p:spPr>
          <p:txBody>
            <a:bodyPr wrap="square" rtlCol="0">
              <a:spAutoFit/>
            </a:bodyPr>
            <a:lstStyle/>
            <a:p>
              <a:pPr algn="just"/>
              <a:r>
                <a:rPr lang="pt-BR" sz="1200" dirty="0">
                  <a:solidFill>
                    <a:schemeClr val="bg2">
                      <a:lumMod val="50000"/>
                    </a:schemeClr>
                  </a:solidFill>
                  <a:latin typeface="Calibri" panose="020F0502020204030204" pitchFamily="34" charset="0"/>
                  <a:cs typeface="Calibri" panose="020F0502020204030204" pitchFamily="34" charset="0"/>
                </a:rPr>
                <a:t>Dentre os beneficiários que souberam avaliar a recomendação do plano </a:t>
              </a:r>
              <a:r>
                <a:rPr lang="pt-BR" sz="1200" dirty="0">
                  <a:solidFill>
                    <a:schemeClr val="tx1">
                      <a:lumMod val="75000"/>
                      <a:lumOff val="25000"/>
                    </a:schemeClr>
                  </a:solidFill>
                  <a:latin typeface="Calibri" panose="020F0502020204030204" pitchFamily="34" charset="0"/>
                  <a:cs typeface="Calibri" panose="020F0502020204030204" pitchFamily="34" charset="0"/>
                </a:rPr>
                <a:t>odontológico</a:t>
              </a:r>
              <a:r>
                <a:rPr lang="pt-BR" sz="1200" dirty="0">
                  <a:solidFill>
                    <a:schemeClr val="bg2">
                      <a:lumMod val="50000"/>
                    </a:schemeClr>
                  </a:solidFill>
                  <a:latin typeface="Calibri" panose="020F0502020204030204" pitchFamily="34" charset="0"/>
                  <a:cs typeface="Calibri" panose="020F0502020204030204" pitchFamily="34" charset="0"/>
                </a:rPr>
                <a:t>, </a:t>
              </a:r>
              <a:r>
                <a:rPr lang="pt-BR" sz="1200" b="1" dirty="0">
                  <a:solidFill>
                    <a:schemeClr val="bg2">
                      <a:lumMod val="50000"/>
                    </a:schemeClr>
                  </a:solidFill>
                  <a:latin typeface="Calibri" panose="020F0502020204030204" pitchFamily="34" charset="0"/>
                  <a:cs typeface="Calibri" panose="020F0502020204030204" pitchFamily="34" charset="0"/>
                </a:rPr>
                <a:t>78% </a:t>
              </a:r>
              <a:r>
                <a:rPr lang="pt-BR" sz="1200" dirty="0">
                  <a:solidFill>
                    <a:schemeClr val="bg2">
                      <a:lumMod val="50000"/>
                    </a:schemeClr>
                  </a:solidFill>
                  <a:latin typeface="Calibri" panose="020F0502020204030204" pitchFamily="34" charset="0"/>
                  <a:cs typeface="Calibri" panose="020F0502020204030204" pitchFamily="34" charset="0"/>
                </a:rPr>
                <a:t>recomendariam o plano, citando então </a:t>
              </a:r>
              <a:r>
                <a:rPr lang="pt-BR" sz="1200" b="1" dirty="0">
                  <a:solidFill>
                    <a:schemeClr val="bg2">
                      <a:lumMod val="50000"/>
                    </a:schemeClr>
                  </a:solidFill>
                  <a:latin typeface="Calibri" panose="020F0502020204030204" pitchFamily="34" charset="0"/>
                  <a:cs typeface="Calibri" panose="020F0502020204030204" pitchFamily="34" charset="0"/>
                </a:rPr>
                <a:t>Recomendaria ou</a:t>
              </a:r>
              <a:r>
                <a:rPr lang="pt-BR" sz="1200" dirty="0">
                  <a:solidFill>
                    <a:schemeClr val="bg2">
                      <a:lumMod val="50000"/>
                    </a:schemeClr>
                  </a:solidFill>
                  <a:latin typeface="Calibri" panose="020F0502020204030204" pitchFamily="34" charset="0"/>
                  <a:cs typeface="Calibri" panose="020F0502020204030204" pitchFamily="34" charset="0"/>
                </a:rPr>
                <a:t> </a:t>
              </a:r>
              <a:r>
                <a:rPr lang="pt-BR" sz="1200" b="1" dirty="0">
                  <a:solidFill>
                    <a:schemeClr val="bg2">
                      <a:lumMod val="50000"/>
                    </a:schemeClr>
                  </a:solidFill>
                  <a:latin typeface="Calibri" panose="020F0502020204030204" pitchFamily="34" charset="0"/>
                  <a:cs typeface="Calibri" panose="020F0502020204030204" pitchFamily="34" charset="0"/>
                </a:rPr>
                <a:t>Definitivamente recomendaria</a:t>
              </a:r>
              <a:r>
                <a:rPr lang="pt-BR" sz="1200" dirty="0">
                  <a:solidFill>
                    <a:schemeClr val="bg2">
                      <a:lumMod val="50000"/>
                    </a:schemeClr>
                  </a:solidFill>
                  <a:latin typeface="Calibri" panose="020F0502020204030204" pitchFamily="34" charset="0"/>
                  <a:cs typeface="Calibri" panose="020F0502020204030204" pitchFamily="34" charset="0"/>
                </a:rPr>
                <a:t>.</a:t>
              </a:r>
            </a:p>
            <a:p>
              <a:pPr algn="just"/>
              <a:r>
                <a:rPr lang="pt-BR" sz="1200" dirty="0">
                  <a:solidFill>
                    <a:schemeClr val="bg2">
                      <a:lumMod val="50000"/>
                    </a:schemeClr>
                  </a:solidFill>
                  <a:latin typeface="Calibri" panose="020F0502020204030204" pitchFamily="34" charset="0"/>
                  <a:cs typeface="Calibri" panose="020F0502020204030204" pitchFamily="34" charset="0"/>
                </a:rPr>
                <a:t>Ponto de atenção ao alto viés de baixa de </a:t>
              </a:r>
              <a:r>
                <a:rPr lang="pt-BR" sz="1200" b="1" dirty="0">
                  <a:solidFill>
                    <a:schemeClr val="bg2">
                      <a:lumMod val="50000"/>
                    </a:schemeClr>
                  </a:solidFill>
                  <a:latin typeface="Calibri" panose="020F0502020204030204" pitchFamily="34" charset="0"/>
                  <a:cs typeface="Calibri" panose="020F0502020204030204" pitchFamily="34" charset="0"/>
                </a:rPr>
                <a:t>22,2pp </a:t>
              </a:r>
              <a:r>
                <a:rPr lang="pt-BR" sz="1200" dirty="0">
                  <a:solidFill>
                    <a:schemeClr val="bg2">
                      <a:lumMod val="50000"/>
                    </a:schemeClr>
                  </a:solidFill>
                  <a:latin typeface="Calibri" panose="020F0502020204030204" pitchFamily="34" charset="0"/>
                  <a:cs typeface="Calibri" panose="020F0502020204030204" pitchFamily="34" charset="0"/>
                </a:rPr>
                <a:t>entre as opções positivas, indicando probabilidade de migração de </a:t>
              </a:r>
              <a:r>
                <a:rPr lang="pt-BR" sz="1200" b="1" dirty="0">
                  <a:solidFill>
                    <a:schemeClr val="bg2">
                      <a:lumMod val="50000"/>
                    </a:schemeClr>
                  </a:solidFill>
                  <a:latin typeface="Calibri" panose="020F0502020204030204" pitchFamily="34" charset="0"/>
                  <a:cs typeface="Calibri" panose="020F0502020204030204" pitchFamily="34" charset="0"/>
                </a:rPr>
                <a:t>Recomendaria </a:t>
              </a:r>
              <a:r>
                <a:rPr lang="pt-BR" sz="1200" dirty="0">
                  <a:solidFill>
                    <a:schemeClr val="bg2">
                      <a:lumMod val="50000"/>
                    </a:schemeClr>
                  </a:solidFill>
                  <a:latin typeface="Calibri" panose="020F0502020204030204" pitchFamily="34" charset="0"/>
                  <a:cs typeface="Calibri" panose="020F0502020204030204" pitchFamily="34" charset="0"/>
                </a:rPr>
                <a:t>para </a:t>
              </a:r>
              <a:r>
                <a:rPr lang="pt-BR" sz="1200" b="1" dirty="0">
                  <a:solidFill>
                    <a:schemeClr val="bg2">
                      <a:lumMod val="50000"/>
                    </a:schemeClr>
                  </a:solidFill>
                  <a:latin typeface="Calibri" panose="020F0502020204030204" pitchFamily="34" charset="0"/>
                  <a:cs typeface="Calibri" panose="020F0502020204030204" pitchFamily="34" charset="0"/>
                </a:rPr>
                <a:t>Neutralidade</a:t>
              </a:r>
              <a:r>
                <a:rPr lang="pt-BR" sz="1200" dirty="0">
                  <a:solidFill>
                    <a:schemeClr val="bg2">
                      <a:lumMod val="50000"/>
                    </a:schemeClr>
                  </a:solidFill>
                  <a:latin typeface="Calibri" panose="020F0502020204030204" pitchFamily="34" charset="0"/>
                  <a:cs typeface="Calibri" panose="020F0502020204030204" pitchFamily="34" charset="0"/>
                </a:rPr>
                <a:t> (Indiferente) e também para a soma de </a:t>
              </a:r>
              <a:r>
                <a:rPr lang="pt-BR" sz="1200" b="1" dirty="0">
                  <a:solidFill>
                    <a:schemeClr val="bg2">
                      <a:lumMod val="50000"/>
                    </a:schemeClr>
                  </a:solidFill>
                  <a:latin typeface="Calibri" panose="020F0502020204030204" pitchFamily="34" charset="0"/>
                  <a:cs typeface="Calibri" panose="020F0502020204030204" pitchFamily="34" charset="0"/>
                </a:rPr>
                <a:t>Não Recomendaria </a:t>
              </a:r>
              <a:r>
                <a:rPr lang="pt-BR" sz="1200" dirty="0">
                  <a:solidFill>
                    <a:schemeClr val="bg2">
                      <a:lumMod val="50000"/>
                    </a:schemeClr>
                  </a:solidFill>
                  <a:latin typeface="Calibri" panose="020F0502020204030204" pitchFamily="34" charset="0"/>
                  <a:cs typeface="Calibri" panose="020F0502020204030204" pitchFamily="34" charset="0"/>
                </a:rPr>
                <a:t>e</a:t>
              </a:r>
              <a:r>
                <a:rPr lang="pt-BR" sz="1200" b="1" dirty="0">
                  <a:solidFill>
                    <a:schemeClr val="bg2">
                      <a:lumMod val="50000"/>
                    </a:schemeClr>
                  </a:solidFill>
                  <a:latin typeface="Calibri" panose="020F0502020204030204" pitchFamily="34" charset="0"/>
                  <a:cs typeface="Calibri" panose="020F0502020204030204" pitchFamily="34" charset="0"/>
                </a:rPr>
                <a:t> Recomendaria com ressalva </a:t>
              </a:r>
              <a:r>
                <a:rPr lang="pt-BR" sz="1200" dirty="0">
                  <a:solidFill>
                    <a:schemeClr val="bg2">
                      <a:lumMod val="50000"/>
                    </a:schemeClr>
                  </a:solidFill>
                  <a:latin typeface="Calibri" panose="020F0502020204030204" pitchFamily="34" charset="0"/>
                  <a:cs typeface="Calibri" panose="020F0502020204030204" pitchFamily="34" charset="0"/>
                </a:rPr>
                <a:t>com </a:t>
              </a:r>
              <a:r>
                <a:rPr lang="pt-BR" sz="1200" b="1" dirty="0">
                  <a:solidFill>
                    <a:schemeClr val="bg2">
                      <a:lumMod val="50000"/>
                    </a:schemeClr>
                  </a:solidFill>
                  <a:latin typeface="Calibri" panose="020F0502020204030204" pitchFamily="34" charset="0"/>
                  <a:cs typeface="Calibri" panose="020F0502020204030204" pitchFamily="34" charset="0"/>
                </a:rPr>
                <a:t>17,4% </a:t>
              </a:r>
              <a:r>
                <a:rPr lang="pt-BR" sz="1200" dirty="0">
                  <a:solidFill>
                    <a:schemeClr val="bg2">
                      <a:lumMod val="50000"/>
                    </a:schemeClr>
                  </a:solidFill>
                  <a:latin typeface="Calibri" panose="020F0502020204030204" pitchFamily="34" charset="0"/>
                  <a:cs typeface="Calibri" panose="020F0502020204030204" pitchFamily="34" charset="0"/>
                </a:rPr>
                <a:t>de citações negativas.</a:t>
              </a:r>
            </a:p>
            <a:p>
              <a:pPr algn="just"/>
              <a:endParaRPr lang="pt-BR" sz="400" dirty="0">
                <a:solidFill>
                  <a:schemeClr val="bg2">
                    <a:lumMod val="50000"/>
                  </a:schemeClr>
                </a:solidFill>
                <a:latin typeface="Calibri" panose="020F0502020204030204" pitchFamily="34" charset="0"/>
                <a:cs typeface="Calibri" panose="020F0502020204030204" pitchFamily="34" charset="0"/>
              </a:endParaRPr>
            </a:p>
            <a:p>
              <a:pPr algn="just"/>
              <a:r>
                <a:rPr lang="pt-BR" sz="1200" dirty="0">
                  <a:solidFill>
                    <a:schemeClr val="bg2">
                      <a:lumMod val="50000"/>
                    </a:schemeClr>
                  </a:solidFill>
                  <a:latin typeface="Calibri" panose="020F0502020204030204" pitchFamily="34" charset="0"/>
                  <a:cs typeface="Calibri" panose="020F0502020204030204" pitchFamily="34" charset="0"/>
                </a:rPr>
                <a:t>Analisando os perfis, a variação entre os gêneros é pequena ficando dentro da margem de erro, logo não é possível dizer que há um gênero com melhor resultado que outro. Por faixa etária se destacam os beneficiários </a:t>
              </a:r>
              <a:r>
                <a:rPr lang="pt-BR" sz="1200" b="1" dirty="0">
                  <a:solidFill>
                    <a:schemeClr val="bg2">
                      <a:lumMod val="50000"/>
                    </a:schemeClr>
                  </a:solidFill>
                  <a:latin typeface="Calibri" panose="020F0502020204030204" pitchFamily="34" charset="0"/>
                  <a:cs typeface="Calibri" panose="020F0502020204030204" pitchFamily="34" charset="0"/>
                </a:rPr>
                <a:t>De 56 a 65 anos </a:t>
              </a:r>
              <a:r>
                <a:rPr lang="pt-BR" sz="1200" dirty="0">
                  <a:solidFill>
                    <a:schemeClr val="bg2">
                      <a:lumMod val="50000"/>
                    </a:schemeClr>
                  </a:solidFill>
                  <a:latin typeface="Calibri" panose="020F0502020204030204" pitchFamily="34" charset="0"/>
                  <a:cs typeface="Calibri" panose="020F0502020204030204" pitchFamily="34" charset="0"/>
                </a:rPr>
                <a:t>com </a:t>
              </a:r>
              <a:r>
                <a:rPr lang="pt-BR" sz="1200" b="1" dirty="0">
                  <a:solidFill>
                    <a:schemeClr val="bg2">
                      <a:lumMod val="50000"/>
                    </a:schemeClr>
                  </a:solidFill>
                  <a:latin typeface="Calibri" panose="020F0502020204030204" pitchFamily="34" charset="0"/>
                  <a:cs typeface="Calibri" panose="020F0502020204030204" pitchFamily="34" charset="0"/>
                </a:rPr>
                <a:t>86% </a:t>
              </a:r>
              <a:r>
                <a:rPr lang="pt-BR" sz="1200" dirty="0">
                  <a:solidFill>
                    <a:schemeClr val="bg2">
                      <a:lumMod val="50000"/>
                    </a:schemeClr>
                  </a:solidFill>
                  <a:latin typeface="Calibri" panose="020F0502020204030204" pitchFamily="34" charset="0"/>
                  <a:cs typeface="Calibri" panose="020F0502020204030204" pitchFamily="34" charset="0"/>
                </a:rPr>
                <a:t>de citações positivas sendo também o que mais </a:t>
              </a:r>
              <a:r>
                <a:rPr lang="pt-BR" sz="1200" b="1" dirty="0">
                  <a:solidFill>
                    <a:schemeClr val="bg2">
                      <a:lumMod val="50000"/>
                    </a:schemeClr>
                  </a:solidFill>
                  <a:latin typeface="Calibri" panose="020F0502020204030204" pitchFamily="34" charset="0"/>
                  <a:cs typeface="Calibri" panose="020F0502020204030204" pitchFamily="34" charset="0"/>
                </a:rPr>
                <a:t>Definitivamente recomendaria</a:t>
              </a:r>
              <a:r>
                <a:rPr lang="pt-BR" sz="1200" dirty="0">
                  <a:solidFill>
                    <a:schemeClr val="bg2">
                      <a:lumMod val="50000"/>
                    </a:schemeClr>
                  </a:solidFill>
                  <a:latin typeface="Calibri" panose="020F0502020204030204" pitchFamily="34" charset="0"/>
                  <a:cs typeface="Calibri" panose="020F0502020204030204" pitchFamily="34" charset="0"/>
                </a:rPr>
                <a:t> com </a:t>
              </a:r>
              <a:r>
                <a:rPr lang="pt-BR" sz="1200" b="1" dirty="0">
                  <a:solidFill>
                    <a:schemeClr val="bg2">
                      <a:lumMod val="50000"/>
                    </a:schemeClr>
                  </a:solidFill>
                  <a:latin typeface="Calibri" panose="020F0502020204030204" pitchFamily="34" charset="0"/>
                  <a:cs typeface="Calibri" panose="020F0502020204030204" pitchFamily="34" charset="0"/>
                </a:rPr>
                <a:t>31,1%.</a:t>
              </a:r>
              <a:endParaRPr lang="pt-BR" sz="1200" dirty="0">
                <a:solidFill>
                  <a:schemeClr val="bg2">
                    <a:lumMod val="50000"/>
                  </a:schemeClr>
                </a:solidFill>
                <a:latin typeface="Calibri" panose="020F0502020204030204" pitchFamily="34" charset="0"/>
                <a:cs typeface="Calibri" panose="020F0502020204030204" pitchFamily="34" charset="0"/>
              </a:endParaRPr>
            </a:p>
          </p:txBody>
        </p:sp>
      </p:grpSp>
      <p:sp>
        <p:nvSpPr>
          <p:cNvPr id="14" name="Retângulo Arredondado 12">
            <a:extLst>
              <a:ext uri="{FF2B5EF4-FFF2-40B4-BE49-F238E27FC236}">
                <a16:creationId xmlns:a16="http://schemas.microsoft.com/office/drawing/2014/main" id="{C56E7510-C646-84BD-3937-2817A36E68DE}"/>
              </a:ext>
            </a:extLst>
          </p:cNvPr>
          <p:cNvSpPr/>
          <p:nvPr/>
        </p:nvSpPr>
        <p:spPr>
          <a:xfrm>
            <a:off x="587373" y="1460537"/>
            <a:ext cx="900115" cy="572599"/>
          </a:xfrm>
          <a:prstGeom prst="roundRect">
            <a:avLst/>
          </a:prstGeom>
          <a:solidFill>
            <a:sysClr val="window" lastClr="FFFFFF">
              <a:lumMod val="85000"/>
            </a:sysClr>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pt-BR" sz="1200" b="1" kern="0" dirty="0">
                <a:solidFill>
                  <a:schemeClr val="bg2">
                    <a:lumMod val="50000"/>
                  </a:schemeClr>
                </a:solidFill>
                <a:latin typeface="Calibri"/>
                <a:cs typeface="Calibri"/>
              </a:rPr>
              <a:t>Negativo 17,4</a:t>
            </a:r>
            <a:endParaRPr lang="pt-BR" sz="1600" b="1" kern="0" dirty="0">
              <a:solidFill>
                <a:schemeClr val="bg2">
                  <a:lumMod val="50000"/>
                </a:schemeClr>
              </a:solidFill>
              <a:latin typeface="Calibri" panose="020F0502020204030204"/>
            </a:endParaRPr>
          </a:p>
        </p:txBody>
      </p:sp>
      <p:pic>
        <p:nvPicPr>
          <p:cNvPr id="9" name="Gráfico 8" descr="Fala com preenchimento sólido">
            <a:extLst>
              <a:ext uri="{FF2B5EF4-FFF2-40B4-BE49-F238E27FC236}">
                <a16:creationId xmlns:a16="http://schemas.microsoft.com/office/drawing/2014/main" id="{A06A105A-B94E-76A1-E3BD-972818202A7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27016" y="5103070"/>
            <a:ext cx="638645" cy="638645"/>
          </a:xfrm>
          <a:prstGeom prst="rect">
            <a:avLst/>
          </a:prstGeom>
        </p:spPr>
      </p:pic>
      <p:sp>
        <p:nvSpPr>
          <p:cNvPr id="15" name="Retângulo Arredondado 12">
            <a:extLst>
              <a:ext uri="{FF2B5EF4-FFF2-40B4-BE49-F238E27FC236}">
                <a16:creationId xmlns:a16="http://schemas.microsoft.com/office/drawing/2014/main" id="{8DF7DFB8-8F41-FD6E-AF28-7D810C187E4D}"/>
              </a:ext>
            </a:extLst>
          </p:cNvPr>
          <p:cNvSpPr/>
          <p:nvPr/>
        </p:nvSpPr>
        <p:spPr>
          <a:xfrm>
            <a:off x="3503712" y="1484784"/>
            <a:ext cx="828001" cy="572599"/>
          </a:xfrm>
          <a:prstGeom prst="roundRect">
            <a:avLst/>
          </a:prstGeom>
          <a:solidFill>
            <a:srgbClr val="44546A">
              <a:lumMod val="60000"/>
              <a:lumOff val="40000"/>
            </a:srgbClr>
          </a:solidFill>
          <a:ln w="12700" cap="flat" cmpd="sng" algn="ctr">
            <a:noFill/>
            <a:prstDash val="solid"/>
            <a:miter lim="800000"/>
          </a:ln>
          <a:effectLst/>
        </p:spPr>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auto">
              <a:spcBef>
                <a:spcPts val="0"/>
              </a:spcBef>
              <a:spcAft>
                <a:spcPts val="0"/>
              </a:spcAft>
              <a:defRPr/>
            </a:pPr>
            <a:r>
              <a:rPr lang="pt-BR" sz="1200" b="1" kern="0" dirty="0">
                <a:solidFill>
                  <a:prstClr val="white"/>
                </a:solidFill>
                <a:latin typeface="Calibri"/>
                <a:cs typeface="Calibri"/>
              </a:rPr>
              <a:t>Positivo 78,0</a:t>
            </a:r>
            <a:endParaRPr lang="pt-BR" sz="1400" b="1" kern="0" dirty="0">
              <a:solidFill>
                <a:prstClr val="white"/>
              </a:solidFill>
              <a:latin typeface="Calibri" panose="020F0502020204030204"/>
            </a:endParaRPr>
          </a:p>
        </p:txBody>
      </p:sp>
      <p:graphicFrame>
        <p:nvGraphicFramePr>
          <p:cNvPr id="2" name="Tabela 1">
            <a:extLst>
              <a:ext uri="{FF2B5EF4-FFF2-40B4-BE49-F238E27FC236}">
                <a16:creationId xmlns:a16="http://schemas.microsoft.com/office/drawing/2014/main" id="{598F622F-DF7E-8CD8-334C-91EC1EBA44DF}"/>
              </a:ext>
            </a:extLst>
          </p:cNvPr>
          <p:cNvGraphicFramePr>
            <a:graphicFrameLocks noGrp="1"/>
          </p:cNvGraphicFramePr>
          <p:nvPr>
            <p:extLst>
              <p:ext uri="{D42A27DB-BD31-4B8C-83A1-F6EECF244321}">
                <p14:modId xmlns:p14="http://schemas.microsoft.com/office/powerpoint/2010/main" val="1738335699"/>
              </p:ext>
            </p:extLst>
          </p:nvPr>
        </p:nvGraphicFramePr>
        <p:xfrm>
          <a:off x="91085" y="3715561"/>
          <a:ext cx="4708771" cy="793559"/>
        </p:xfrm>
        <a:graphic>
          <a:graphicData uri="http://schemas.openxmlformats.org/drawingml/2006/table">
            <a:tbl>
              <a:tblPr/>
              <a:tblGrid>
                <a:gridCol w="856140">
                  <a:extLst>
                    <a:ext uri="{9D8B030D-6E8A-4147-A177-3AD203B41FA5}">
                      <a16:colId xmlns:a16="http://schemas.microsoft.com/office/drawing/2014/main" val="2165280647"/>
                    </a:ext>
                  </a:extLst>
                </a:gridCol>
                <a:gridCol w="856140">
                  <a:extLst>
                    <a:ext uri="{9D8B030D-6E8A-4147-A177-3AD203B41FA5}">
                      <a16:colId xmlns:a16="http://schemas.microsoft.com/office/drawing/2014/main" val="3298146854"/>
                    </a:ext>
                  </a:extLst>
                </a:gridCol>
                <a:gridCol w="856140">
                  <a:extLst>
                    <a:ext uri="{9D8B030D-6E8A-4147-A177-3AD203B41FA5}">
                      <a16:colId xmlns:a16="http://schemas.microsoft.com/office/drawing/2014/main" val="2970168599"/>
                    </a:ext>
                  </a:extLst>
                </a:gridCol>
                <a:gridCol w="856140">
                  <a:extLst>
                    <a:ext uri="{9D8B030D-6E8A-4147-A177-3AD203B41FA5}">
                      <a16:colId xmlns:a16="http://schemas.microsoft.com/office/drawing/2014/main" val="3009002003"/>
                    </a:ext>
                  </a:extLst>
                </a:gridCol>
                <a:gridCol w="856140">
                  <a:extLst>
                    <a:ext uri="{9D8B030D-6E8A-4147-A177-3AD203B41FA5}">
                      <a16:colId xmlns:a16="http://schemas.microsoft.com/office/drawing/2014/main" val="2071753375"/>
                    </a:ext>
                  </a:extLst>
                </a:gridCol>
                <a:gridCol w="428071">
                  <a:extLst>
                    <a:ext uri="{9D8B030D-6E8A-4147-A177-3AD203B41FA5}">
                      <a16:colId xmlns:a16="http://schemas.microsoft.com/office/drawing/2014/main" val="3527956893"/>
                    </a:ext>
                  </a:extLst>
                </a:gridCol>
              </a:tblGrid>
              <a:tr h="349441">
                <a:tc>
                  <a:txBody>
                    <a:bodyPr/>
                    <a:lstStyle/>
                    <a:p>
                      <a:pPr algn="ctr" fontAlgn="b"/>
                      <a:r>
                        <a:rPr lang="pt-BR" sz="1000" b="0" i="0" u="none" strike="noStrike" dirty="0">
                          <a:solidFill>
                            <a:schemeClr val="bg2">
                              <a:lumMod val="50000"/>
                            </a:schemeClr>
                          </a:solidFill>
                          <a:effectLst/>
                          <a:latin typeface="Calibri" panose="020F0502020204030204" pitchFamily="34" charset="0"/>
                        </a:rPr>
                        <a:t>Não recomendaria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r>
                        <a:rPr lang="pt-BR" sz="1000" b="0" i="0" u="none" strike="noStrike" dirty="0">
                          <a:solidFill>
                            <a:schemeClr val="bg2">
                              <a:lumMod val="50000"/>
                            </a:schemeClr>
                          </a:solidFill>
                          <a:effectLst/>
                          <a:latin typeface="Calibri" panose="020F0502020204030204" pitchFamily="34" charset="0"/>
                        </a:rPr>
                        <a:t>Recomendaria com ressalvas</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r>
                        <a:rPr lang="pt-BR" sz="1000" b="0" i="0" u="none" strike="noStrike" dirty="0">
                          <a:solidFill>
                            <a:schemeClr val="bg2">
                              <a:lumMod val="50000"/>
                            </a:schemeClr>
                          </a:solidFill>
                          <a:effectLst/>
                          <a:latin typeface="Calibri" panose="020F0502020204030204" pitchFamily="34" charset="0"/>
                        </a:rPr>
                        <a:t>Indiferente</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r>
                        <a:rPr lang="pt-BR" sz="1000" b="0" i="0" u="none" strike="noStrike" dirty="0">
                          <a:solidFill>
                            <a:schemeClr val="bg2">
                              <a:lumMod val="50000"/>
                            </a:schemeClr>
                          </a:solidFill>
                          <a:effectLst/>
                          <a:latin typeface="Calibri" panose="020F0502020204030204" pitchFamily="34" charset="0"/>
                        </a:rPr>
                        <a:t>Recomendaria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r>
                        <a:rPr lang="pt-BR" sz="1000" b="0" i="0" u="none" strike="noStrike" dirty="0">
                          <a:solidFill>
                            <a:schemeClr val="bg2">
                              <a:lumMod val="50000"/>
                            </a:schemeClr>
                          </a:solidFill>
                          <a:effectLst/>
                          <a:latin typeface="Calibri" panose="020F0502020204030204" pitchFamily="34" charset="0"/>
                        </a:rPr>
                        <a:t>Definitivamente recomendaria</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fontAlgn="b"/>
                      <a:r>
                        <a:rPr lang="pt-BR" sz="1000" b="0" i="0" u="none" strike="noStrike" dirty="0">
                          <a:solidFill>
                            <a:schemeClr val="bg2">
                              <a:lumMod val="50000"/>
                            </a:schemeClr>
                          </a:solidFill>
                          <a:effectLst/>
                          <a:latin typeface="Calibri" panose="020F0502020204030204" pitchFamily="34" charset="0"/>
                        </a:rPr>
                        <a:t>Não</a:t>
                      </a:r>
                    </a:p>
                    <a:p>
                      <a:pPr algn="ctr" fontAlgn="b"/>
                      <a:r>
                        <a:rPr lang="pt-BR" sz="1000" b="0" i="0" u="none" strike="noStrike" dirty="0">
                          <a:solidFill>
                            <a:schemeClr val="bg2">
                              <a:lumMod val="50000"/>
                            </a:schemeClr>
                          </a:solidFill>
                          <a:effectLst/>
                          <a:latin typeface="Calibri" panose="020F0502020204030204" pitchFamily="34" charset="0"/>
                        </a:rPr>
                        <a:t>sei</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207866756"/>
                  </a:ext>
                </a:extLst>
              </a:tr>
              <a:tr h="222059">
                <a:tc>
                  <a:txBody>
                    <a:bodyPr/>
                    <a:lstStyle/>
                    <a:p>
                      <a:pPr algn="ctr" rtl="0" fontAlgn="ctr">
                        <a:buNone/>
                      </a:pPr>
                      <a:r>
                        <a:rPr lang="pt-BR" sz="1000" b="0" i="0" u="none" strike="noStrike" dirty="0">
                          <a:solidFill>
                            <a:srgbClr val="404040"/>
                          </a:solidFill>
                          <a:effectLst/>
                          <a:latin typeface="Calibri" panose="020F0502020204030204" pitchFamily="34" charset="0"/>
                        </a:rPr>
                        <a:t>6,3</a:t>
                      </a: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10,8</a:t>
                      </a: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4,5</a:t>
                      </a: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49,2</a:t>
                      </a: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buNone/>
                      </a:pPr>
                      <a:r>
                        <a:rPr lang="pt-BR" sz="1000" b="0" i="0" u="none" strike="noStrike">
                          <a:solidFill>
                            <a:srgbClr val="404040"/>
                          </a:solidFill>
                          <a:effectLst/>
                          <a:latin typeface="Calibri" panose="020F0502020204030204" pitchFamily="34" charset="0"/>
                        </a:rPr>
                        <a:t>27,4</a:t>
                      </a: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buNone/>
                      </a:pPr>
                      <a:r>
                        <a:rPr lang="pt-BR" sz="1000" b="0" i="0" u="none" strike="noStrike" dirty="0">
                          <a:solidFill>
                            <a:srgbClr val="404040"/>
                          </a:solidFill>
                          <a:effectLst/>
                          <a:latin typeface="Calibri" panose="020F0502020204030204" pitchFamily="34" charset="0"/>
                        </a:rPr>
                        <a:t>2,0</a:t>
                      </a:r>
                    </a:p>
                  </a:txBody>
                  <a:tcPr marL="7620" marR="7620" marT="762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29678748"/>
                  </a:ext>
                </a:extLst>
              </a:tr>
              <a:tr h="222059">
                <a:tc gridSpan="6">
                  <a:txBody>
                    <a:bodyPr/>
                    <a:lstStyle/>
                    <a:p>
                      <a:pPr algn="l" fontAlgn="b"/>
                      <a:r>
                        <a:rPr lang="pt-BR" sz="800" b="1" i="0" u="none" strike="noStrike" dirty="0">
                          <a:solidFill>
                            <a:schemeClr val="bg2">
                              <a:lumMod val="50000"/>
                            </a:schemeClr>
                          </a:solidFill>
                          <a:effectLst/>
                          <a:latin typeface="Calibri" panose="020F0502020204030204" pitchFamily="34" charset="0"/>
                        </a:rPr>
                        <a:t>FREQUÊNCIA</a:t>
                      </a:r>
                      <a:endParaRPr lang="pt-BR" sz="1000" b="1" i="0" u="none" strike="noStrike" dirty="0">
                        <a:solidFill>
                          <a:schemeClr val="bg2">
                            <a:lumMod val="50000"/>
                          </a:schemeClr>
                        </a:solidFill>
                        <a:effectLst/>
                        <a:latin typeface="Calibri" panose="020F0502020204030204" pitchFamily="34" charset="0"/>
                      </a:endParaRPr>
                    </a:p>
                  </a:txBody>
                  <a:tcPr marL="9525" marR="9525" marT="9525" marB="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pPr algn="ctr" fontAlgn="b"/>
                      <a:endParaRPr lang="pt-BR" sz="1000" b="0" i="0" u="none" strike="noStrike" dirty="0">
                        <a:solidFill>
                          <a:schemeClr val="tx1">
                            <a:lumMod val="75000"/>
                            <a:lumOff val="25000"/>
                          </a:schemeClr>
                        </a:solidFill>
                        <a:effectLst/>
                        <a:latin typeface="Calibri" panose="020F050202020403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pt-BR"/>
                    </a:p>
                  </a:txBody>
                  <a:tcPr/>
                </a:tc>
                <a:extLst>
                  <a:ext uri="{0D108BD9-81ED-4DB2-BD59-A6C34878D82A}">
                    <a16:rowId xmlns:a16="http://schemas.microsoft.com/office/drawing/2014/main" val="540782612"/>
                  </a:ext>
                </a:extLst>
              </a:tr>
            </a:tbl>
          </a:graphicData>
        </a:graphic>
      </p:graphicFrame>
      <p:graphicFrame>
        <p:nvGraphicFramePr>
          <p:cNvPr id="3" name="Tabela 2">
            <a:extLst>
              <a:ext uri="{FF2B5EF4-FFF2-40B4-BE49-F238E27FC236}">
                <a16:creationId xmlns:a16="http://schemas.microsoft.com/office/drawing/2014/main" id="{EDE7BAF8-577F-CCDD-198E-0CB695F6F4C1}"/>
              </a:ext>
            </a:extLst>
          </p:cNvPr>
          <p:cNvGraphicFramePr>
            <a:graphicFrameLocks noGrp="1"/>
          </p:cNvGraphicFramePr>
          <p:nvPr>
            <p:extLst>
              <p:ext uri="{D42A27DB-BD31-4B8C-83A1-F6EECF244321}">
                <p14:modId xmlns:p14="http://schemas.microsoft.com/office/powerpoint/2010/main" val="2916607169"/>
              </p:ext>
            </p:extLst>
          </p:nvPr>
        </p:nvGraphicFramePr>
        <p:xfrm>
          <a:off x="72737" y="4797152"/>
          <a:ext cx="5981581" cy="580147"/>
        </p:xfrm>
        <a:graphic>
          <a:graphicData uri="http://schemas.openxmlformats.org/drawingml/2006/table">
            <a:tbl>
              <a:tblPr/>
              <a:tblGrid>
                <a:gridCol w="5981581">
                  <a:extLst>
                    <a:ext uri="{9D8B030D-6E8A-4147-A177-3AD203B41FA5}">
                      <a16:colId xmlns:a16="http://schemas.microsoft.com/office/drawing/2014/main" val="162966755"/>
                    </a:ext>
                  </a:extLst>
                </a:gridCol>
              </a:tblGrid>
              <a:tr h="199147">
                <a:tc>
                  <a:txBody>
                    <a:bodyPr/>
                    <a:lstStyle/>
                    <a:p>
                      <a:pPr algn="l" fontAlgn="t"/>
                      <a:r>
                        <a:rPr lang="pt-BR" sz="1000" b="0" i="0" u="none" strike="noStrike" dirty="0">
                          <a:solidFill>
                            <a:schemeClr val="bg2">
                              <a:lumMod val="50000"/>
                            </a:schemeClr>
                          </a:solidFill>
                          <a:effectLst/>
                          <a:latin typeface="Calibri" panose="020F0502020204030204" pitchFamily="34" charset="0"/>
                        </a:rPr>
                        <a:t>Base: </a:t>
                      </a:r>
                      <a:r>
                        <a:rPr lang="pt-BR" sz="1000" b="1" i="0" u="none" strike="noStrike" dirty="0">
                          <a:solidFill>
                            <a:schemeClr val="bg2">
                              <a:lumMod val="50000"/>
                            </a:schemeClr>
                          </a:solidFill>
                          <a:effectLst/>
                          <a:latin typeface="Calibri" panose="020F0502020204030204" pitchFamily="34" charset="0"/>
                        </a:rPr>
                        <a:t>702 </a:t>
                      </a:r>
                      <a:r>
                        <a:rPr lang="pt-BR" sz="1000" b="0" i="0" u="none" strike="noStrike" dirty="0">
                          <a:solidFill>
                            <a:schemeClr val="bg2">
                              <a:lumMod val="50000"/>
                            </a:schemeClr>
                          </a:solidFill>
                          <a:effectLst/>
                          <a:latin typeface="Calibri" panose="020F0502020204030204" pitchFamily="34" charset="0"/>
                        </a:rPr>
                        <a:t>| Margem de Erro: </a:t>
                      </a:r>
                      <a:r>
                        <a:rPr lang="pt-BR" sz="1000" b="1" i="0" u="none" strike="noStrike" dirty="0">
                          <a:solidFill>
                            <a:schemeClr val="bg2">
                              <a:lumMod val="50000"/>
                            </a:schemeClr>
                          </a:solidFill>
                          <a:effectLst/>
                          <a:latin typeface="Calibri" panose="020F0502020204030204" pitchFamily="34" charset="0"/>
                        </a:rPr>
                        <a:t>3,69.</a:t>
                      </a:r>
                      <a:endParaRPr lang="pt-BR" sz="1000" b="0" i="0" u="none" strike="noStrike" dirty="0">
                        <a:solidFill>
                          <a:schemeClr val="bg2">
                            <a:lumMod val="50000"/>
                          </a:schemeClr>
                        </a:solidFill>
                        <a:effectLst/>
                        <a:latin typeface="Calibri" panose="020F0502020204030204" pitchFamily="34" charset="0"/>
                      </a:endParaRPr>
                    </a:p>
                  </a:txBody>
                  <a:tcPr marL="9525" marR="9525" marT="9525" marB="0">
                    <a:lnL>
                      <a:noFill/>
                    </a:lnL>
                    <a:lnR>
                      <a:noFill/>
                    </a:lnR>
                    <a:lnT>
                      <a:noFill/>
                    </a:lnT>
                    <a:lnB>
                      <a:noFill/>
                    </a:lnB>
                  </a:tcPr>
                </a:tc>
                <a:extLst>
                  <a:ext uri="{0D108BD9-81ED-4DB2-BD59-A6C34878D82A}">
                    <a16:rowId xmlns:a16="http://schemas.microsoft.com/office/drawing/2014/main" val="3237591367"/>
                  </a:ext>
                </a:extLst>
              </a:tr>
              <a:tr h="190500">
                <a:tc>
                  <a:txBody>
                    <a:bodyPr/>
                    <a:lstStyle/>
                    <a:p>
                      <a:pPr algn="l" fontAlgn="t"/>
                      <a:r>
                        <a:rPr lang="pt-BR" sz="1000" b="0" i="0" u="none" strike="noStrike" dirty="0">
                          <a:solidFill>
                            <a:schemeClr val="bg2">
                              <a:lumMod val="50000"/>
                            </a:schemeClr>
                          </a:solidFill>
                          <a:effectLst/>
                          <a:latin typeface="Calibri" panose="020F0502020204030204" pitchFamily="34" charset="0"/>
                        </a:rPr>
                        <a:t>Não sei/Não tenho como avaliar:</a:t>
                      </a:r>
                      <a:r>
                        <a:rPr lang="pt-BR" sz="1000" b="1" i="0" u="none" strike="noStrike" dirty="0">
                          <a:solidFill>
                            <a:schemeClr val="bg2">
                              <a:lumMod val="50000"/>
                            </a:schemeClr>
                          </a:solidFill>
                          <a:effectLst/>
                          <a:latin typeface="Calibri" panose="020F0502020204030204" pitchFamily="34" charset="0"/>
                        </a:rPr>
                        <a:t> 14 entrevistados</a:t>
                      </a:r>
                      <a:r>
                        <a:rPr lang="pt-BR" sz="1000" b="0" i="0" u="none" strike="noStrike" dirty="0">
                          <a:solidFill>
                            <a:schemeClr val="bg2">
                              <a:lumMod val="50000"/>
                            </a:schemeClr>
                          </a:solidFill>
                          <a:effectLst/>
                          <a:latin typeface="Calibri" panose="020F0502020204030204" pitchFamily="34" charset="0"/>
                        </a:rPr>
                        <a:t> (não considerados para cálculo dos indicadores).</a:t>
                      </a:r>
                    </a:p>
                  </a:txBody>
                  <a:tcPr marL="9525" marR="9525" marT="9525" marB="0">
                    <a:lnL>
                      <a:noFill/>
                    </a:lnL>
                    <a:lnR>
                      <a:noFill/>
                    </a:lnR>
                    <a:lnT>
                      <a:noFill/>
                    </a:lnT>
                    <a:lnB>
                      <a:noFill/>
                    </a:lnB>
                  </a:tcPr>
                </a:tc>
                <a:extLst>
                  <a:ext uri="{0D108BD9-81ED-4DB2-BD59-A6C34878D82A}">
                    <a16:rowId xmlns:a16="http://schemas.microsoft.com/office/drawing/2014/main" val="2909790492"/>
                  </a:ext>
                </a:extLst>
              </a:tr>
              <a:tr h="190500">
                <a:tc>
                  <a:txBody>
                    <a:bodyPr/>
                    <a:lstStyle/>
                    <a:p>
                      <a:pPr algn="l" fontAlgn="t"/>
                      <a:r>
                        <a:rPr lang="pt-BR" sz="900" b="0" i="0" u="none" strike="noStrike" dirty="0">
                          <a:solidFill>
                            <a:schemeClr val="bg2">
                              <a:lumMod val="50000"/>
                            </a:schemeClr>
                          </a:solidFill>
                          <a:effectLst/>
                          <a:latin typeface="Calibri" panose="020F0502020204030204" pitchFamily="34" charset="0"/>
                        </a:rPr>
                        <a:t>Nota¹: Resultados apresentados em percentual (%).</a:t>
                      </a:r>
                    </a:p>
                  </a:txBody>
                  <a:tcPr marL="9525" marR="9525" marT="9525" marB="0">
                    <a:lnL>
                      <a:noFill/>
                    </a:lnL>
                    <a:lnR>
                      <a:noFill/>
                    </a:lnR>
                    <a:lnT>
                      <a:noFill/>
                    </a:lnT>
                    <a:lnB>
                      <a:noFill/>
                    </a:lnB>
                  </a:tcPr>
                </a:tc>
                <a:extLst>
                  <a:ext uri="{0D108BD9-81ED-4DB2-BD59-A6C34878D82A}">
                    <a16:rowId xmlns:a16="http://schemas.microsoft.com/office/drawing/2014/main" val="990946733"/>
                  </a:ext>
                </a:extLst>
              </a:tr>
            </a:tbl>
          </a:graphicData>
        </a:graphic>
      </p:graphicFrame>
      <p:graphicFrame>
        <p:nvGraphicFramePr>
          <p:cNvPr id="12" name="Tabela 11">
            <a:extLst>
              <a:ext uri="{FF2B5EF4-FFF2-40B4-BE49-F238E27FC236}">
                <a16:creationId xmlns:a16="http://schemas.microsoft.com/office/drawing/2014/main" id="{4212B5AF-8CBE-8C18-1727-6E60DDB01CAE}"/>
              </a:ext>
            </a:extLst>
          </p:cNvPr>
          <p:cNvGraphicFramePr>
            <a:graphicFrameLocks noGrp="1"/>
          </p:cNvGraphicFramePr>
          <p:nvPr>
            <p:extLst>
              <p:ext uri="{D42A27DB-BD31-4B8C-83A1-F6EECF244321}">
                <p14:modId xmlns:p14="http://schemas.microsoft.com/office/powerpoint/2010/main" val="1079233307"/>
              </p:ext>
            </p:extLst>
          </p:nvPr>
        </p:nvGraphicFramePr>
        <p:xfrm>
          <a:off x="6182682" y="1196752"/>
          <a:ext cx="5889982" cy="3590544"/>
        </p:xfrm>
        <a:graphic>
          <a:graphicData uri="http://schemas.openxmlformats.org/drawingml/2006/table">
            <a:tbl>
              <a:tblPr/>
              <a:tblGrid>
                <a:gridCol w="1065982">
                  <a:extLst>
                    <a:ext uri="{9D8B030D-6E8A-4147-A177-3AD203B41FA5}">
                      <a16:colId xmlns:a16="http://schemas.microsoft.com/office/drawing/2014/main" val="4043476719"/>
                    </a:ext>
                  </a:extLst>
                </a:gridCol>
                <a:gridCol w="972000">
                  <a:extLst>
                    <a:ext uri="{9D8B030D-6E8A-4147-A177-3AD203B41FA5}">
                      <a16:colId xmlns:a16="http://schemas.microsoft.com/office/drawing/2014/main" val="887322865"/>
                    </a:ext>
                  </a:extLst>
                </a:gridCol>
                <a:gridCol w="972000">
                  <a:extLst>
                    <a:ext uri="{9D8B030D-6E8A-4147-A177-3AD203B41FA5}">
                      <a16:colId xmlns:a16="http://schemas.microsoft.com/office/drawing/2014/main" val="3049385244"/>
                    </a:ext>
                  </a:extLst>
                </a:gridCol>
                <a:gridCol w="936000">
                  <a:extLst>
                    <a:ext uri="{9D8B030D-6E8A-4147-A177-3AD203B41FA5}">
                      <a16:colId xmlns:a16="http://schemas.microsoft.com/office/drawing/2014/main" val="3504795122"/>
                    </a:ext>
                  </a:extLst>
                </a:gridCol>
                <a:gridCol w="972000">
                  <a:extLst>
                    <a:ext uri="{9D8B030D-6E8A-4147-A177-3AD203B41FA5}">
                      <a16:colId xmlns:a16="http://schemas.microsoft.com/office/drawing/2014/main" val="4252080179"/>
                    </a:ext>
                  </a:extLst>
                </a:gridCol>
                <a:gridCol w="972000">
                  <a:extLst>
                    <a:ext uri="{9D8B030D-6E8A-4147-A177-3AD203B41FA5}">
                      <a16:colId xmlns:a16="http://schemas.microsoft.com/office/drawing/2014/main" val="2431796243"/>
                    </a:ext>
                  </a:extLst>
                </a:gridCol>
              </a:tblGrid>
              <a:tr h="394159">
                <a:tc>
                  <a:txBody>
                    <a:bodyPr/>
                    <a:lstStyle/>
                    <a:p>
                      <a:pPr algn="ctr" fontAlgn="ctr"/>
                      <a:endParaRPr lang="pt-BR" sz="12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pt-BR" sz="1100" b="1" i="0" u="none" strike="noStrike" dirty="0">
                          <a:solidFill>
                            <a:schemeClr val="bg2">
                              <a:lumMod val="50000"/>
                            </a:schemeClr>
                          </a:solidFill>
                          <a:effectLst/>
                          <a:latin typeface="Calibri" panose="020F0502020204030204" pitchFamily="34" charset="0"/>
                        </a:rPr>
                        <a:t>Não </a:t>
                      </a:r>
                      <a:br>
                        <a:rPr lang="pt-BR" sz="1100" b="1" i="0" u="none" strike="noStrike" dirty="0">
                          <a:solidFill>
                            <a:schemeClr val="bg2">
                              <a:lumMod val="50000"/>
                            </a:schemeClr>
                          </a:solidFill>
                          <a:effectLst/>
                          <a:latin typeface="Calibri" panose="020F0502020204030204" pitchFamily="34" charset="0"/>
                        </a:rPr>
                      </a:br>
                      <a:r>
                        <a:rPr lang="pt-BR" sz="1100" b="1" i="0" u="none" strike="noStrike" dirty="0">
                          <a:solidFill>
                            <a:schemeClr val="bg2">
                              <a:lumMod val="50000"/>
                            </a:schemeClr>
                          </a:solidFill>
                          <a:effectLst/>
                          <a:latin typeface="Calibri" panose="020F0502020204030204" pitchFamily="34" charset="0"/>
                        </a:rPr>
                        <a:t>recomendaria</a:t>
                      </a:r>
                    </a:p>
                  </a:txBody>
                  <a:tcPr marL="9525" marR="9525" marT="952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pt-BR" sz="1100" b="1" i="0" u="none" strike="noStrike" dirty="0">
                          <a:solidFill>
                            <a:schemeClr val="bg2">
                              <a:lumMod val="50000"/>
                            </a:schemeClr>
                          </a:solidFill>
                          <a:effectLst/>
                          <a:latin typeface="Calibri" panose="020F0502020204030204" pitchFamily="34" charset="0"/>
                        </a:rPr>
                        <a:t>Recomendaria com ressalvas</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pt-BR" sz="1100" b="1" i="0" u="none" strike="noStrike" dirty="0">
                          <a:solidFill>
                            <a:schemeClr val="bg2">
                              <a:lumMod val="50000"/>
                            </a:schemeClr>
                          </a:solidFill>
                          <a:effectLst/>
                          <a:latin typeface="Calibri" panose="020F0502020204030204" pitchFamily="34" charset="0"/>
                        </a:rPr>
                        <a:t>Indiferente</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fontAlgn="ctr"/>
                      <a:r>
                        <a:rPr lang="pt-BR" sz="1100" b="1" i="0" u="none" strike="noStrike" dirty="0">
                          <a:solidFill>
                            <a:srgbClr val="FFFFFF"/>
                          </a:solidFill>
                          <a:effectLst/>
                          <a:latin typeface="Calibri" panose="020F0502020204030204" pitchFamily="34" charset="0"/>
                        </a:rPr>
                        <a:t>Recomendaria</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tc>
                  <a:txBody>
                    <a:bodyPr/>
                    <a:lstStyle/>
                    <a:p>
                      <a:pPr algn="ctr" fontAlgn="ctr"/>
                      <a:r>
                        <a:rPr lang="pt-BR" sz="1100" b="1" i="0" u="none" strike="noStrike" dirty="0">
                          <a:solidFill>
                            <a:srgbClr val="FFFFFF"/>
                          </a:solidFill>
                          <a:effectLst/>
                          <a:latin typeface="Calibri" panose="020F0502020204030204" pitchFamily="34" charset="0"/>
                        </a:rPr>
                        <a:t>Definitivamente</a:t>
                      </a:r>
                      <a:br>
                        <a:rPr lang="pt-BR" sz="1100" b="1" i="0" u="none" strike="noStrike" dirty="0">
                          <a:solidFill>
                            <a:srgbClr val="FFFFFF"/>
                          </a:solidFill>
                          <a:effectLst/>
                          <a:latin typeface="Calibri" panose="020F0502020204030204" pitchFamily="34" charset="0"/>
                        </a:rPr>
                      </a:br>
                      <a:r>
                        <a:rPr lang="pt-BR" sz="1100" b="1" i="0" u="none" strike="noStrike" dirty="0">
                          <a:solidFill>
                            <a:srgbClr val="FFFFFF"/>
                          </a:solidFill>
                          <a:effectLst/>
                          <a:latin typeface="Calibri" panose="020F0502020204030204" pitchFamily="34" charset="0"/>
                        </a:rPr>
                        <a:t>recomendaria</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2">
                        <a:lumMod val="60000"/>
                        <a:lumOff val="40000"/>
                      </a:schemeClr>
                    </a:solidFill>
                  </a:tcPr>
                </a:tc>
                <a:extLst>
                  <a:ext uri="{0D108BD9-81ED-4DB2-BD59-A6C34878D82A}">
                    <a16:rowId xmlns:a16="http://schemas.microsoft.com/office/drawing/2014/main" val="1761320232"/>
                  </a:ext>
                </a:extLst>
              </a:tr>
              <a:tr h="172152">
                <a:tc>
                  <a:txBody>
                    <a:bodyPr/>
                    <a:lstStyle/>
                    <a:p>
                      <a:pPr algn="ctr" fontAlgn="ctr"/>
                      <a:r>
                        <a:rPr lang="pt-BR" sz="1050" b="1" i="0" u="none" strike="noStrike" dirty="0">
                          <a:solidFill>
                            <a:schemeClr val="bg2">
                              <a:lumMod val="50000"/>
                            </a:schemeClr>
                          </a:solidFill>
                          <a:effectLst/>
                          <a:latin typeface="Calibri" panose="020F0502020204030204" pitchFamily="34" charset="0"/>
                        </a:rPr>
                        <a:t>Feminino</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6,6</a:t>
                      </a:r>
                    </a:p>
                  </a:txBody>
                  <a:tcPr marL="7620" marR="7620" marT="7620"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13,5</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4,0</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49,9</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25,9</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180039910"/>
                  </a:ext>
                </a:extLst>
              </a:tr>
              <a:tr h="172152">
                <a:tc>
                  <a:txBody>
                    <a:bodyPr/>
                    <a:lstStyle/>
                    <a:p>
                      <a:pPr algn="ctr" fontAlgn="ctr"/>
                      <a:endParaRPr lang="pt-BR" sz="105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pt-BR" sz="900" b="1" i="0" u="none" strike="noStrike" dirty="0">
                          <a:solidFill>
                            <a:schemeClr val="bg1"/>
                          </a:solidFill>
                          <a:effectLst/>
                          <a:latin typeface="Calibri" panose="020F0502020204030204" pitchFamily="34" charset="0"/>
                        </a:rPr>
                        <a:t>75,8</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extLst>
                  <a:ext uri="{0D108BD9-81ED-4DB2-BD59-A6C34878D82A}">
                    <a16:rowId xmlns:a16="http://schemas.microsoft.com/office/drawing/2014/main" val="4070874726"/>
                  </a:ext>
                </a:extLst>
              </a:tr>
              <a:tr h="172152">
                <a:tc>
                  <a:txBody>
                    <a:bodyPr/>
                    <a:lstStyle/>
                    <a:p>
                      <a:pPr algn="ctr" fontAlgn="ctr"/>
                      <a:r>
                        <a:rPr lang="pt-BR" sz="1050" b="1" i="0" u="none" strike="noStrike" dirty="0">
                          <a:solidFill>
                            <a:schemeClr val="bg2">
                              <a:lumMod val="50000"/>
                            </a:schemeClr>
                          </a:solidFill>
                          <a:effectLst/>
                          <a:latin typeface="Calibri" panose="020F0502020204030204" pitchFamily="34" charset="0"/>
                        </a:rPr>
                        <a:t>Masculino</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6,2</a:t>
                      </a:r>
                    </a:p>
                  </a:txBody>
                  <a:tcPr marL="7620" marR="7620" marT="7620"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8,5</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5,1</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50,4</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29,9</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976443621"/>
                  </a:ext>
                </a:extLst>
              </a:tr>
              <a:tr h="172152">
                <a:tc>
                  <a:txBody>
                    <a:bodyPr/>
                    <a:lstStyle/>
                    <a:p>
                      <a:pPr algn="ctr" fontAlgn="ctr"/>
                      <a:endParaRPr lang="pt-BR" sz="105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pt-BR" sz="900" b="1" i="0" u="none" strike="noStrike" dirty="0">
                          <a:solidFill>
                            <a:schemeClr val="bg1"/>
                          </a:solidFill>
                          <a:effectLst/>
                          <a:latin typeface="Calibri" panose="020F0502020204030204" pitchFamily="34" charset="0"/>
                        </a:rPr>
                        <a:t>80,3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extLst>
                  <a:ext uri="{0D108BD9-81ED-4DB2-BD59-A6C34878D82A}">
                    <a16:rowId xmlns:a16="http://schemas.microsoft.com/office/drawing/2014/main" val="1829845903"/>
                  </a:ext>
                </a:extLst>
              </a:tr>
              <a:tr h="295752">
                <a:tc>
                  <a:txBody>
                    <a:bodyPr/>
                    <a:lstStyle/>
                    <a:p>
                      <a:pPr algn="ctr" fontAlgn="ctr"/>
                      <a:endParaRPr lang="pt-BR" sz="105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pt-BR" sz="9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endParaRPr lang="pt-BR" sz="900" b="1" i="0" u="none" strike="noStrike" dirty="0">
                        <a:solidFill>
                          <a:schemeClr val="tx1">
                            <a:lumMod val="75000"/>
                            <a:lumOff val="25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770574"/>
                  </a:ext>
                </a:extLst>
              </a:tr>
              <a:tr h="172152">
                <a:tc>
                  <a:txBody>
                    <a:bodyPr/>
                    <a:lstStyle/>
                    <a:p>
                      <a:pPr algn="ctr" fontAlgn="ctr"/>
                      <a:r>
                        <a:rPr lang="pt-BR" sz="1050" b="1" i="0" u="none" strike="noStrike" dirty="0">
                          <a:solidFill>
                            <a:schemeClr val="bg2">
                              <a:lumMod val="50000"/>
                            </a:schemeClr>
                          </a:solidFill>
                          <a:effectLst/>
                          <a:latin typeface="Calibri" panose="020F0502020204030204" pitchFamily="34" charset="0"/>
                        </a:rPr>
                        <a:t>De 18 a 25 anos</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4,7</a:t>
                      </a:r>
                    </a:p>
                  </a:txBody>
                  <a:tcPr marL="7620" marR="7620" marT="7620"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7,0</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4,7</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60,5</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23,3</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28085382"/>
                  </a:ext>
                </a:extLst>
              </a:tr>
              <a:tr h="172152">
                <a:tc>
                  <a:txBody>
                    <a:bodyPr/>
                    <a:lstStyle/>
                    <a:p>
                      <a:pPr algn="ctr" fontAlgn="ctr"/>
                      <a:endParaRPr lang="pt-BR" sz="105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pt-BR" sz="900" b="1" i="0" u="none" strike="noStrike" dirty="0">
                          <a:solidFill>
                            <a:schemeClr val="bg1"/>
                          </a:solidFill>
                          <a:effectLst/>
                          <a:latin typeface="Calibri" panose="020F0502020204030204" pitchFamily="34" charset="0"/>
                        </a:rPr>
                        <a:t>83,8</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extLst>
                  <a:ext uri="{0D108BD9-81ED-4DB2-BD59-A6C34878D82A}">
                    <a16:rowId xmlns:a16="http://schemas.microsoft.com/office/drawing/2014/main" val="1893497855"/>
                  </a:ext>
                </a:extLst>
              </a:tr>
              <a:tr h="172152">
                <a:tc>
                  <a:txBody>
                    <a:bodyPr/>
                    <a:lstStyle/>
                    <a:p>
                      <a:pPr algn="ctr" fontAlgn="ctr"/>
                      <a:r>
                        <a:rPr lang="pt-BR" sz="1050" b="1" i="0" u="none" strike="noStrike" dirty="0">
                          <a:solidFill>
                            <a:schemeClr val="bg2">
                              <a:lumMod val="50000"/>
                            </a:schemeClr>
                          </a:solidFill>
                          <a:effectLst/>
                          <a:latin typeface="Calibri" panose="020F0502020204030204" pitchFamily="34" charset="0"/>
                        </a:rPr>
                        <a:t>De 26 a 35 anos</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10,1</a:t>
                      </a:r>
                    </a:p>
                  </a:txBody>
                  <a:tcPr marL="7620" marR="7620" marT="7620"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8,9</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6,3</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58,2</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16,5</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941129766"/>
                  </a:ext>
                </a:extLst>
              </a:tr>
              <a:tr h="172152">
                <a:tc>
                  <a:txBody>
                    <a:bodyPr/>
                    <a:lstStyle/>
                    <a:p>
                      <a:pPr algn="ctr" fontAlgn="ctr"/>
                      <a:endParaRPr lang="pt-BR" sz="105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pt-BR" sz="900" b="1" i="0" u="none" strike="noStrike">
                          <a:solidFill>
                            <a:schemeClr val="bg2">
                              <a:lumMod val="50000"/>
                            </a:schemeClr>
                          </a:solidFill>
                          <a:effectLst/>
                          <a:latin typeface="Calibri" panose="020F0502020204030204" pitchFamily="34" charset="0"/>
                        </a:rPr>
                        <a:t>Positivo:</a:t>
                      </a:r>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pt-BR" sz="900" b="1" i="0" u="none" strike="noStrike" dirty="0">
                          <a:solidFill>
                            <a:schemeClr val="bg1"/>
                          </a:solidFill>
                          <a:effectLst/>
                          <a:latin typeface="Calibri" panose="020F0502020204030204" pitchFamily="34" charset="0"/>
                        </a:rPr>
                        <a:t>74,7</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extLst>
                  <a:ext uri="{0D108BD9-81ED-4DB2-BD59-A6C34878D82A}">
                    <a16:rowId xmlns:a16="http://schemas.microsoft.com/office/drawing/2014/main" val="1663090285"/>
                  </a:ext>
                </a:extLst>
              </a:tr>
              <a:tr h="172152">
                <a:tc>
                  <a:txBody>
                    <a:bodyPr/>
                    <a:lstStyle/>
                    <a:p>
                      <a:pPr algn="ctr" fontAlgn="ctr"/>
                      <a:r>
                        <a:rPr lang="pt-BR" sz="1050" b="1" i="0" u="none" strike="noStrike" dirty="0">
                          <a:solidFill>
                            <a:schemeClr val="bg2">
                              <a:lumMod val="50000"/>
                            </a:schemeClr>
                          </a:solidFill>
                          <a:effectLst/>
                          <a:latin typeface="Calibri" panose="020F0502020204030204" pitchFamily="34" charset="0"/>
                        </a:rPr>
                        <a:t>De 36 a 45 anos</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12,5</a:t>
                      </a:r>
                    </a:p>
                  </a:txBody>
                  <a:tcPr marL="7620" marR="7620" marT="7620"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14,4</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5,8</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40,4</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26,9</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63840701"/>
                  </a:ext>
                </a:extLst>
              </a:tr>
              <a:tr h="171569">
                <a:tc>
                  <a:txBody>
                    <a:bodyPr/>
                    <a:lstStyle/>
                    <a:p>
                      <a:pPr algn="ctr" fontAlgn="ctr"/>
                      <a:endParaRPr lang="pt-BR" sz="105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pt-BR" sz="900" b="1" i="0" u="none" strike="noStrike" dirty="0">
                          <a:solidFill>
                            <a:schemeClr val="bg1"/>
                          </a:solidFill>
                          <a:effectLst/>
                          <a:latin typeface="Calibri" panose="020F0502020204030204" pitchFamily="34" charset="0"/>
                        </a:rPr>
                        <a:t>67,3</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extLst>
                  <a:ext uri="{0D108BD9-81ED-4DB2-BD59-A6C34878D82A}">
                    <a16:rowId xmlns:a16="http://schemas.microsoft.com/office/drawing/2014/main" val="666281502"/>
                  </a:ext>
                </a:extLst>
              </a:tr>
              <a:tr h="172152">
                <a:tc>
                  <a:txBody>
                    <a:bodyPr/>
                    <a:lstStyle/>
                    <a:p>
                      <a:pPr algn="ctr" fontAlgn="ctr"/>
                      <a:r>
                        <a:rPr lang="pt-BR" sz="1050" b="1" i="0" u="none" strike="noStrike" dirty="0">
                          <a:solidFill>
                            <a:schemeClr val="bg2">
                              <a:lumMod val="50000"/>
                            </a:schemeClr>
                          </a:solidFill>
                          <a:effectLst/>
                          <a:latin typeface="Calibri" panose="020F0502020204030204" pitchFamily="34" charset="0"/>
                        </a:rPr>
                        <a:t>De 46 a 55 anos</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4,2</a:t>
                      </a:r>
                    </a:p>
                  </a:txBody>
                  <a:tcPr marL="7620" marR="7620" marT="7620"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15,4</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5,6</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44,8</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30,1</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485503933"/>
                  </a:ext>
                </a:extLst>
              </a:tr>
              <a:tr h="172152">
                <a:tc>
                  <a:txBody>
                    <a:bodyPr/>
                    <a:lstStyle/>
                    <a:p>
                      <a:pPr algn="ctr" fontAlgn="ctr"/>
                      <a:endParaRPr lang="pt-BR" sz="105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pt-BR" sz="900" b="1" i="0" u="none" strike="noStrike" dirty="0">
                          <a:solidFill>
                            <a:schemeClr val="bg1"/>
                          </a:solidFill>
                          <a:effectLst/>
                          <a:latin typeface="Calibri" panose="020F0502020204030204" pitchFamily="34" charset="0"/>
                        </a:rPr>
                        <a:t>74,9</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extLst>
                  <a:ext uri="{0D108BD9-81ED-4DB2-BD59-A6C34878D82A}">
                    <a16:rowId xmlns:a16="http://schemas.microsoft.com/office/drawing/2014/main" val="550353695"/>
                  </a:ext>
                </a:extLst>
              </a:tr>
              <a:tr h="172152">
                <a:tc>
                  <a:txBody>
                    <a:bodyPr/>
                    <a:lstStyle/>
                    <a:p>
                      <a:pPr algn="ctr" fontAlgn="ctr"/>
                      <a:r>
                        <a:rPr lang="pt-BR" sz="1050" b="1" i="0" u="none" strike="noStrike" dirty="0">
                          <a:solidFill>
                            <a:schemeClr val="bg2">
                              <a:lumMod val="50000"/>
                            </a:schemeClr>
                          </a:solidFill>
                          <a:effectLst/>
                          <a:latin typeface="Calibri" panose="020F0502020204030204" pitchFamily="34" charset="0"/>
                        </a:rPr>
                        <a:t>De 56 a 65 anos</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3,0</a:t>
                      </a:r>
                    </a:p>
                  </a:txBody>
                  <a:tcPr marL="7620" marR="7620" marT="7620"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9,1</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1,8</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54,9</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31,1</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29353387"/>
                  </a:ext>
                </a:extLst>
              </a:tr>
              <a:tr h="172152">
                <a:tc>
                  <a:txBody>
                    <a:bodyPr/>
                    <a:lstStyle/>
                    <a:p>
                      <a:pPr algn="ctr" fontAlgn="ctr"/>
                      <a:endParaRPr lang="pt-BR" sz="105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pt-BR" sz="900" b="1" i="0" u="none" strike="noStrike" dirty="0">
                          <a:solidFill>
                            <a:schemeClr val="bg1"/>
                          </a:solidFill>
                          <a:effectLst/>
                          <a:latin typeface="Calibri" panose="020F0502020204030204" pitchFamily="34" charset="0"/>
                        </a:rPr>
                        <a:t>86,0</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extLst>
                  <a:ext uri="{0D108BD9-81ED-4DB2-BD59-A6C34878D82A}">
                    <a16:rowId xmlns:a16="http://schemas.microsoft.com/office/drawing/2014/main" val="3664521675"/>
                  </a:ext>
                </a:extLst>
              </a:tr>
              <a:tr h="172152">
                <a:tc>
                  <a:txBody>
                    <a:bodyPr/>
                    <a:lstStyle/>
                    <a:p>
                      <a:pPr algn="ctr" fontAlgn="ctr"/>
                      <a:r>
                        <a:rPr lang="pt-BR" sz="1050" b="1" i="0" u="none" strike="noStrike" dirty="0">
                          <a:solidFill>
                            <a:schemeClr val="bg2">
                              <a:lumMod val="50000"/>
                            </a:schemeClr>
                          </a:solidFill>
                          <a:effectLst/>
                          <a:latin typeface="Calibri" panose="020F0502020204030204" pitchFamily="34" charset="0"/>
                        </a:rPr>
                        <a:t>Mais de 65 anos</a:t>
                      </a: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buNone/>
                      </a:pPr>
                      <a:r>
                        <a:rPr lang="pt-BR" sz="1200" b="1" i="0" u="none" strike="noStrike" dirty="0">
                          <a:solidFill>
                            <a:srgbClr val="404040"/>
                          </a:solidFill>
                          <a:effectLst/>
                          <a:latin typeface="Calibri" panose="020F0502020204030204" pitchFamily="34" charset="0"/>
                        </a:rPr>
                        <a:t>6,5</a:t>
                      </a:r>
                    </a:p>
                  </a:txBody>
                  <a:tcPr marL="7620" marR="7620" marT="7620"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8,9</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a:solidFill>
                            <a:srgbClr val="404040"/>
                          </a:solidFill>
                          <a:effectLst/>
                          <a:latin typeface="Calibri" panose="020F0502020204030204" pitchFamily="34" charset="0"/>
                        </a:rPr>
                        <a:t>4,7</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49,7</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fontAlgn="ctr">
                        <a:buNone/>
                      </a:pPr>
                      <a:r>
                        <a:rPr lang="pt-BR" sz="1200" b="1" i="0" u="none" strike="noStrike" dirty="0">
                          <a:solidFill>
                            <a:srgbClr val="404040"/>
                          </a:solidFill>
                          <a:effectLst/>
                          <a:latin typeface="Calibri" panose="020F0502020204030204" pitchFamily="34" charset="0"/>
                        </a:rPr>
                        <a:t>30,2</a:t>
                      </a:r>
                    </a:p>
                  </a:txBody>
                  <a:tcPr marL="7620" marR="7620" marT="762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24565186"/>
                  </a:ext>
                </a:extLst>
              </a:tr>
              <a:tr h="172152">
                <a:tc>
                  <a:txBody>
                    <a:bodyPr/>
                    <a:lstStyle/>
                    <a:p>
                      <a:pPr algn="ctr" fontAlgn="ctr"/>
                      <a:endParaRPr lang="pt-BR" sz="105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endParaRPr lang="pt-BR" sz="900" b="1" i="0" u="none" strike="noStrike" dirty="0">
                        <a:solidFill>
                          <a:schemeClr val="bg2">
                            <a:lumMod val="50000"/>
                          </a:schemeClr>
                        </a:solidFill>
                        <a:effectLst/>
                        <a:latin typeface="Calibri" panose="020F0502020204030204" pitchFamily="34" charset="0"/>
                      </a:endParaRP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b"/>
                      <a:r>
                        <a:rPr lang="pt-BR" sz="900" b="1" i="0" u="none" strike="noStrike" dirty="0">
                          <a:solidFill>
                            <a:schemeClr val="bg2">
                              <a:lumMod val="50000"/>
                            </a:schemeClr>
                          </a:solidFill>
                          <a:effectLst/>
                          <a:latin typeface="Calibri" panose="020F0502020204030204" pitchFamily="34" charset="0"/>
                        </a:rPr>
                        <a:t>Positivo:</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fontAlgn="b"/>
                      <a:r>
                        <a:rPr lang="pt-BR" sz="900" b="1" i="0" u="none" strike="noStrike" dirty="0">
                          <a:solidFill>
                            <a:schemeClr val="bg1"/>
                          </a:solidFill>
                          <a:effectLst/>
                          <a:latin typeface="Calibri" panose="020F0502020204030204" pitchFamily="34" charset="0"/>
                        </a:rPr>
                        <a:t>79,9</a:t>
                      </a:r>
                    </a:p>
                  </a:txBody>
                  <a:tcPr marL="9525" marR="9525" marT="9525"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tc hMerge="1">
                  <a:txBody>
                    <a:bodyPr/>
                    <a:lstStyle/>
                    <a:p>
                      <a:pPr algn="ctr" fontAlgn="b"/>
                      <a:endParaRPr lang="pt-BR" sz="900" b="1" i="0" u="none" strike="noStrike" dirty="0">
                        <a:solidFill>
                          <a:srgbClr val="404040"/>
                        </a:solidFill>
                        <a:effectLst/>
                        <a:latin typeface="Calibri" panose="020F0502020204030204" pitchFamily="34" charset="0"/>
                      </a:endParaRPr>
                    </a:p>
                  </a:txBody>
                  <a:tcPr marL="9525" marR="9525" marT="9525" marB="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8497B0"/>
                    </a:solidFill>
                  </a:tcPr>
                </a:tc>
                <a:extLst>
                  <a:ext uri="{0D108BD9-81ED-4DB2-BD59-A6C34878D82A}">
                    <a16:rowId xmlns:a16="http://schemas.microsoft.com/office/drawing/2014/main" val="1185176404"/>
                  </a:ext>
                </a:extLst>
              </a:tr>
            </a:tbl>
          </a:graphicData>
        </a:graphic>
      </p:graphicFrame>
      <p:sp>
        <p:nvSpPr>
          <p:cNvPr id="10" name="Retângulo 9">
            <a:extLst>
              <a:ext uri="{FF2B5EF4-FFF2-40B4-BE49-F238E27FC236}">
                <a16:creationId xmlns:a16="http://schemas.microsoft.com/office/drawing/2014/main" id="{594FA14A-D6B2-E2F5-6559-6898DCF165B4}"/>
              </a:ext>
            </a:extLst>
          </p:cNvPr>
          <p:cNvSpPr/>
          <p:nvPr/>
        </p:nvSpPr>
        <p:spPr>
          <a:xfrm>
            <a:off x="10128448" y="4257112"/>
            <a:ext cx="1944016" cy="180000"/>
          </a:xfrm>
          <a:prstGeom prst="rect">
            <a:avLst/>
          </a:prstGeom>
          <a:noFill/>
          <a:ln w="19050" cap="rnd" cmpd="sng" algn="ctr">
            <a:solidFill>
              <a:srgbClr val="70AD47"/>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graphicFrame>
        <p:nvGraphicFramePr>
          <p:cNvPr id="8" name="Gráfico 7">
            <a:extLst>
              <a:ext uri="{FF2B5EF4-FFF2-40B4-BE49-F238E27FC236}">
                <a16:creationId xmlns:a16="http://schemas.microsoft.com/office/drawing/2014/main" id="{E1189237-BFF7-4D9A-878C-FE870B5F70BF}"/>
              </a:ext>
            </a:extLst>
          </p:cNvPr>
          <p:cNvGraphicFramePr>
            <a:graphicFrameLocks/>
          </p:cNvGraphicFramePr>
          <p:nvPr>
            <p:extLst>
              <p:ext uri="{D42A27DB-BD31-4B8C-83A1-F6EECF244321}">
                <p14:modId xmlns:p14="http://schemas.microsoft.com/office/powerpoint/2010/main" val="3501498138"/>
              </p:ext>
            </p:extLst>
          </p:nvPr>
        </p:nvGraphicFramePr>
        <p:xfrm>
          <a:off x="0" y="2033136"/>
          <a:ext cx="4439816" cy="2043936"/>
        </p:xfrm>
        <a:graphic>
          <a:graphicData uri="http://schemas.openxmlformats.org/drawingml/2006/chart">
            <c:chart xmlns:c="http://schemas.openxmlformats.org/drawingml/2006/chart" xmlns:r="http://schemas.openxmlformats.org/officeDocument/2006/relationships" r:id="rId4"/>
          </a:graphicData>
        </a:graphic>
      </p:graphicFrame>
      <p:sp>
        <p:nvSpPr>
          <p:cNvPr id="18" name="Retângulo 17">
            <a:extLst>
              <a:ext uri="{FF2B5EF4-FFF2-40B4-BE49-F238E27FC236}">
                <a16:creationId xmlns:a16="http://schemas.microsoft.com/office/drawing/2014/main" id="{AC1E8256-A855-1EC9-DE59-3D9A1C6FC6BA}"/>
              </a:ext>
            </a:extLst>
          </p:cNvPr>
          <p:cNvSpPr/>
          <p:nvPr/>
        </p:nvSpPr>
        <p:spPr>
          <a:xfrm>
            <a:off x="10132826" y="3527175"/>
            <a:ext cx="1944016" cy="180000"/>
          </a:xfrm>
          <a:prstGeom prst="rect">
            <a:avLst/>
          </a:prstGeom>
          <a:noFill/>
          <a:ln w="19050" cap="rnd" cmpd="sng" algn="ctr">
            <a:solidFill>
              <a:srgbClr val="FF7979"/>
            </a:solidFill>
            <a:prstDash val="sysDash"/>
            <a:miter lim="800000"/>
          </a:ln>
          <a:effectLst/>
        </p:spPr>
        <p:txBody>
          <a:bodyPr rtlCol="0" anchor="ctr"/>
          <a:lstStyle>
            <a:defPPr>
              <a:defRPr lang="pt-B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pt-BR" dirty="0">
              <a:solidFill>
                <a:prstClr val="white"/>
              </a:solidFill>
              <a:latin typeface="Calibri" panose="020F0502020204030204"/>
            </a:endParaRPr>
          </a:p>
        </p:txBody>
      </p:sp>
    </p:spTree>
    <p:extLst>
      <p:ext uri="{BB962C8B-B14F-4D97-AF65-F5344CB8AC3E}">
        <p14:creationId xmlns:p14="http://schemas.microsoft.com/office/powerpoint/2010/main" val="2375476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DA4AA2C-E9D6-DAD5-4B4A-3122061A06A4}"/>
              </a:ext>
            </a:extLst>
          </p:cNvPr>
          <p:cNvSpPr txBox="1"/>
          <p:nvPr/>
        </p:nvSpPr>
        <p:spPr>
          <a:xfrm>
            <a:off x="0" y="1142912"/>
            <a:ext cx="12191999" cy="4518336"/>
          </a:xfrm>
          <a:prstGeom prst="rect">
            <a:avLst/>
          </a:prstGeom>
          <a:noFill/>
          <a:effectLst/>
        </p:spPr>
        <p:txBody>
          <a:bodyPr wrap="square" lIns="100760" tIns="50379" rIns="100760" bIns="50379" rtlCol="0">
            <a:spAutoFit/>
          </a:bodyPr>
          <a:lstStyle/>
          <a:p>
            <a:pPr marL="285750" indent="-285750" algn="just" fontAlgn="auto">
              <a:spcBef>
                <a:spcPts val="0"/>
              </a:spcBef>
              <a:spcAft>
                <a:spcPts val="600"/>
              </a:spcAft>
              <a:buClr>
                <a:srgbClr val="A92027"/>
              </a:buClr>
              <a:buFont typeface="Wingdings" panose="05000000000000000000" pitchFamily="2" charset="2"/>
              <a:buChar char="v"/>
            </a:pPr>
            <a:r>
              <a:rPr lang="pt-BR" sz="1400" dirty="0">
                <a:solidFill>
                  <a:prstClr val="black">
                    <a:lumMod val="75000"/>
                    <a:lumOff val="25000"/>
                  </a:prstClr>
                </a:solidFill>
                <a:latin typeface="Calibri" panose="020F0502020204030204"/>
                <a:cs typeface="+mn-cs"/>
              </a:rPr>
              <a:t>Analisando o desempenho do plano </a:t>
            </a:r>
            <a:r>
              <a:rPr lang="pt-BR" sz="1400" b="1" dirty="0">
                <a:solidFill>
                  <a:prstClr val="black">
                    <a:lumMod val="75000"/>
                    <a:lumOff val="25000"/>
                  </a:prstClr>
                </a:solidFill>
                <a:latin typeface="Calibri" panose="020F0502020204030204"/>
                <a:ea typeface="Cambria" panose="02040503050406030204" pitchFamily="18" charset="0"/>
                <a:cs typeface="+mn-cs"/>
              </a:rPr>
              <a:t>UNIODONTO CAMPINAS</a:t>
            </a:r>
            <a:r>
              <a:rPr lang="pt-BR" sz="1400" dirty="0">
                <a:solidFill>
                  <a:prstClr val="black">
                    <a:lumMod val="75000"/>
                    <a:lumOff val="25000"/>
                  </a:prstClr>
                </a:solidFill>
                <a:latin typeface="Calibri" panose="020F0502020204030204"/>
                <a:cs typeface="+mn-cs"/>
              </a:rPr>
              <a:t>, referindo-se a aspectos que investigam a satisfação do beneficiário (questões com 5 gradientes) observamos que quatro dos atributos entraram em patamar de </a:t>
            </a:r>
            <a:r>
              <a:rPr lang="pt-BR" sz="1400" b="1" dirty="0">
                <a:solidFill>
                  <a:prstClr val="black">
                    <a:lumMod val="75000"/>
                    <a:lumOff val="25000"/>
                  </a:prstClr>
                </a:solidFill>
                <a:latin typeface="Calibri" panose="020F0502020204030204"/>
                <a:cs typeface="+mn-cs"/>
              </a:rPr>
              <a:t>Conformidade </a:t>
            </a:r>
            <a:r>
              <a:rPr lang="pt-BR" sz="1400" dirty="0">
                <a:solidFill>
                  <a:prstClr val="black">
                    <a:lumMod val="75000"/>
                    <a:lumOff val="25000"/>
                  </a:prstClr>
                </a:solidFill>
                <a:latin typeface="Calibri" panose="020F0502020204030204"/>
                <a:cs typeface="+mn-cs"/>
              </a:rPr>
              <a:t>e um atributo entrou no patamar de </a:t>
            </a:r>
            <a:r>
              <a:rPr lang="pt-BR" sz="1400" b="1" dirty="0">
                <a:solidFill>
                  <a:prstClr val="black">
                    <a:lumMod val="75000"/>
                    <a:lumOff val="25000"/>
                  </a:prstClr>
                </a:solidFill>
                <a:latin typeface="Calibri" panose="020F0502020204030204"/>
                <a:cs typeface="+mn-cs"/>
              </a:rPr>
              <a:t>Não Conformidade</a:t>
            </a:r>
            <a:r>
              <a:rPr lang="pt-BR" sz="1400" dirty="0">
                <a:solidFill>
                  <a:prstClr val="black">
                    <a:lumMod val="75000"/>
                    <a:lumOff val="25000"/>
                  </a:prstClr>
                </a:solidFill>
                <a:latin typeface="Calibri" panose="020F0502020204030204"/>
                <a:cs typeface="+mn-cs"/>
              </a:rPr>
              <a:t>.</a:t>
            </a:r>
          </a:p>
          <a:p>
            <a:pPr marL="285750" indent="-285750" algn="just" fontAlgn="auto">
              <a:spcBef>
                <a:spcPts val="0"/>
              </a:spcBef>
              <a:spcAft>
                <a:spcPts val="600"/>
              </a:spcAft>
              <a:buClr>
                <a:srgbClr val="A92027"/>
              </a:buClr>
              <a:buFont typeface="Wingdings" panose="05000000000000000000" pitchFamily="2" charset="2"/>
              <a:buChar char="v"/>
            </a:pPr>
            <a:endParaRPr lang="pt-BR" sz="1100" dirty="0">
              <a:solidFill>
                <a:prstClr val="black">
                  <a:lumMod val="75000"/>
                  <a:lumOff val="25000"/>
                </a:prstClr>
              </a:solidFill>
              <a:latin typeface="Calibri" panose="020F0502020204030204"/>
              <a:cs typeface="+mn-cs"/>
            </a:endParaRPr>
          </a:p>
          <a:p>
            <a:pPr marL="285750" indent="-285750" algn="just" fontAlgn="auto">
              <a:spcBef>
                <a:spcPts val="0"/>
              </a:spcBef>
              <a:spcAft>
                <a:spcPts val="600"/>
              </a:spcAft>
              <a:buClr>
                <a:srgbClr val="A92027"/>
              </a:buClr>
              <a:buFont typeface="Wingdings" panose="05000000000000000000" pitchFamily="2" charset="2"/>
              <a:buChar char="v"/>
            </a:pPr>
            <a:r>
              <a:rPr lang="pt-BR" sz="1400" dirty="0">
                <a:solidFill>
                  <a:prstClr val="black">
                    <a:lumMod val="75000"/>
                    <a:lumOff val="25000"/>
                  </a:prstClr>
                </a:solidFill>
                <a:latin typeface="Calibri" panose="020F0502020204030204"/>
                <a:cs typeface="+mn-cs"/>
              </a:rPr>
              <a:t>O melhor desempenho ocorreu na questão 8, que se refere a facilidade no preenchimento e envio dos documentos ou formulários exigidos pelo plano de saúde, classificada</a:t>
            </a:r>
            <a:r>
              <a:rPr lang="pt-BR" sz="1400" b="1" dirty="0">
                <a:solidFill>
                  <a:prstClr val="black">
                    <a:lumMod val="75000"/>
                    <a:lumOff val="25000"/>
                  </a:prstClr>
                </a:solidFill>
                <a:latin typeface="Calibri" panose="020F0502020204030204"/>
                <a:cs typeface="+mn-cs"/>
              </a:rPr>
              <a:t> </a:t>
            </a:r>
            <a:r>
              <a:rPr lang="pt-BR" sz="1400" dirty="0">
                <a:solidFill>
                  <a:prstClr val="black">
                    <a:lumMod val="75000"/>
                    <a:lumOff val="25000"/>
                  </a:prstClr>
                </a:solidFill>
                <a:latin typeface="Calibri" panose="020F0502020204030204"/>
                <a:cs typeface="+mn-cs"/>
              </a:rPr>
              <a:t>no patamar de </a:t>
            </a:r>
            <a:r>
              <a:rPr lang="pt-BR" sz="1400" b="1" dirty="0">
                <a:solidFill>
                  <a:prstClr val="black">
                    <a:lumMod val="75000"/>
                    <a:lumOff val="25000"/>
                  </a:prstClr>
                </a:solidFill>
                <a:latin typeface="Calibri" panose="020F0502020204030204"/>
                <a:cs typeface="+mn-cs"/>
              </a:rPr>
              <a:t>Conformidade,</a:t>
            </a:r>
            <a:r>
              <a:rPr lang="pt-BR" sz="1400" dirty="0">
                <a:solidFill>
                  <a:prstClr val="black">
                    <a:lumMod val="75000"/>
                    <a:lumOff val="25000"/>
                  </a:prstClr>
                </a:solidFill>
                <a:latin typeface="Calibri" panose="020F0502020204030204"/>
                <a:cs typeface="+mn-cs"/>
              </a:rPr>
              <a:t> com </a:t>
            </a:r>
            <a:r>
              <a:rPr lang="pt-BR" sz="1400" b="1" dirty="0">
                <a:solidFill>
                  <a:prstClr val="black">
                    <a:lumMod val="75000"/>
                    <a:lumOff val="25000"/>
                  </a:prstClr>
                </a:solidFill>
                <a:latin typeface="Calibri" panose="020F0502020204030204"/>
                <a:cs typeface="+mn-cs"/>
              </a:rPr>
              <a:t>86,4%</a:t>
            </a:r>
            <a:r>
              <a:rPr lang="pt-BR" sz="1400" dirty="0">
                <a:solidFill>
                  <a:prstClr val="black">
                    <a:lumMod val="75000"/>
                    <a:lumOff val="25000"/>
                  </a:prstClr>
                </a:solidFill>
                <a:latin typeface="Calibri" panose="020F0502020204030204"/>
                <a:cs typeface="+mn-cs"/>
              </a:rPr>
              <a:t>. </a:t>
            </a:r>
          </a:p>
          <a:p>
            <a:pPr marL="171450" indent="-171450" algn="just" fontAlgn="auto">
              <a:spcBef>
                <a:spcPts val="0"/>
              </a:spcBef>
              <a:spcAft>
                <a:spcPts val="600"/>
              </a:spcAft>
              <a:buClr>
                <a:srgbClr val="A92027"/>
              </a:buClr>
              <a:buFont typeface="Wingdings" panose="05000000000000000000" pitchFamily="2" charset="2"/>
              <a:buChar char="v"/>
            </a:pPr>
            <a:endParaRPr lang="pt-BR" sz="1100" dirty="0">
              <a:solidFill>
                <a:prstClr val="black">
                  <a:lumMod val="75000"/>
                  <a:lumOff val="25000"/>
                </a:prstClr>
              </a:solidFill>
              <a:latin typeface="Calibri" panose="020F0502020204030204"/>
              <a:cs typeface="+mn-cs"/>
            </a:endParaRPr>
          </a:p>
          <a:p>
            <a:pPr marL="285750" indent="-285750" algn="just" fontAlgn="auto">
              <a:spcBef>
                <a:spcPts val="0"/>
              </a:spcBef>
              <a:spcAft>
                <a:spcPts val="600"/>
              </a:spcAft>
              <a:buClr>
                <a:srgbClr val="A92027"/>
              </a:buClr>
              <a:buFont typeface="Wingdings" panose="05000000000000000000" pitchFamily="2" charset="2"/>
              <a:buChar char="v"/>
            </a:pPr>
            <a:r>
              <a:rPr lang="pt-BR" sz="1400" dirty="0">
                <a:solidFill>
                  <a:prstClr val="black">
                    <a:lumMod val="75000"/>
                    <a:lumOff val="25000"/>
                  </a:prstClr>
                </a:solidFill>
                <a:latin typeface="Calibri" panose="020F0502020204030204"/>
                <a:cs typeface="+mn-cs"/>
              </a:rPr>
              <a:t>O menor desempenho ocorreu na questão 5, que se refere a facilidade de acesso à lista de prestadores de serviços credenciados pelo plano de saúde, classificada no patamar de </a:t>
            </a:r>
            <a:r>
              <a:rPr lang="pt-BR" sz="1400" b="1" dirty="0">
                <a:solidFill>
                  <a:prstClr val="black">
                    <a:lumMod val="75000"/>
                    <a:lumOff val="25000"/>
                  </a:prstClr>
                </a:solidFill>
                <a:latin typeface="Calibri" panose="020F0502020204030204"/>
                <a:cs typeface="+mn-cs"/>
              </a:rPr>
              <a:t>Não</a:t>
            </a:r>
            <a:r>
              <a:rPr lang="pt-BR" sz="1400" dirty="0">
                <a:solidFill>
                  <a:prstClr val="black">
                    <a:lumMod val="75000"/>
                    <a:lumOff val="25000"/>
                  </a:prstClr>
                </a:solidFill>
                <a:latin typeface="Calibri" panose="020F0502020204030204"/>
                <a:cs typeface="+mn-cs"/>
              </a:rPr>
              <a:t> </a:t>
            </a:r>
            <a:r>
              <a:rPr lang="pt-BR" sz="1400" b="1" dirty="0">
                <a:solidFill>
                  <a:prstClr val="black">
                    <a:lumMod val="75000"/>
                    <a:lumOff val="25000"/>
                  </a:prstClr>
                </a:solidFill>
                <a:latin typeface="Calibri" panose="020F0502020204030204"/>
                <a:cs typeface="+mn-cs"/>
              </a:rPr>
              <a:t>Conformidade,</a:t>
            </a:r>
            <a:r>
              <a:rPr lang="pt-BR" sz="1400" dirty="0">
                <a:solidFill>
                  <a:prstClr val="black">
                    <a:lumMod val="75000"/>
                    <a:lumOff val="25000"/>
                  </a:prstClr>
                </a:solidFill>
                <a:latin typeface="Calibri" panose="020F0502020204030204"/>
                <a:cs typeface="+mn-cs"/>
              </a:rPr>
              <a:t> com </a:t>
            </a:r>
            <a:r>
              <a:rPr lang="pt-BR" sz="1400" b="1" dirty="0">
                <a:solidFill>
                  <a:prstClr val="black">
                    <a:lumMod val="75000"/>
                    <a:lumOff val="25000"/>
                  </a:prstClr>
                </a:solidFill>
                <a:latin typeface="Calibri" panose="020F0502020204030204"/>
                <a:cs typeface="+mn-cs"/>
              </a:rPr>
              <a:t>74,6%</a:t>
            </a:r>
            <a:r>
              <a:rPr lang="pt-BR" sz="1400" dirty="0">
                <a:solidFill>
                  <a:prstClr val="black">
                    <a:lumMod val="75000"/>
                    <a:lumOff val="25000"/>
                  </a:prstClr>
                </a:solidFill>
                <a:latin typeface="Calibri" panose="020F0502020204030204"/>
                <a:cs typeface="+mn-cs"/>
              </a:rPr>
              <a:t>. </a:t>
            </a:r>
          </a:p>
          <a:p>
            <a:pPr marL="171450" indent="-171450" algn="just" fontAlgn="auto">
              <a:spcBef>
                <a:spcPts val="0"/>
              </a:spcBef>
              <a:spcAft>
                <a:spcPts val="600"/>
              </a:spcAft>
              <a:buClr>
                <a:srgbClr val="A92027"/>
              </a:buClr>
              <a:buFont typeface="Wingdings" panose="05000000000000000000" pitchFamily="2" charset="2"/>
              <a:buChar char="v"/>
            </a:pPr>
            <a:endParaRPr lang="pt-BR" sz="1100" dirty="0">
              <a:solidFill>
                <a:prstClr val="black">
                  <a:lumMod val="75000"/>
                  <a:lumOff val="25000"/>
                </a:prstClr>
              </a:solidFill>
              <a:latin typeface="Calibri" panose="020F0502020204030204"/>
              <a:cs typeface="+mn-cs"/>
            </a:endParaRPr>
          </a:p>
          <a:p>
            <a:pPr marL="285750" indent="-285750" algn="just" fontAlgn="auto">
              <a:spcBef>
                <a:spcPts val="0"/>
              </a:spcBef>
              <a:spcAft>
                <a:spcPts val="600"/>
              </a:spcAft>
              <a:buClr>
                <a:srgbClr val="A92027"/>
              </a:buClr>
              <a:buFont typeface="Wingdings" panose="05000000000000000000" pitchFamily="2" charset="2"/>
              <a:buChar char="v"/>
            </a:pPr>
            <a:r>
              <a:rPr lang="pt-BR" sz="1400" b="1" dirty="0">
                <a:solidFill>
                  <a:prstClr val="black">
                    <a:lumMod val="75000"/>
                    <a:lumOff val="25000"/>
                  </a:prstClr>
                </a:solidFill>
                <a:latin typeface="Calibri" panose="020F0502020204030204"/>
                <a:cs typeface="+mn-cs"/>
              </a:rPr>
              <a:t>Ponto de atenção </a:t>
            </a:r>
            <a:r>
              <a:rPr lang="pt-BR" sz="1400" dirty="0">
                <a:solidFill>
                  <a:prstClr val="black">
                    <a:lumMod val="75000"/>
                    <a:lumOff val="25000"/>
                  </a:prstClr>
                </a:solidFill>
                <a:latin typeface="Calibri" panose="020F0502020204030204"/>
                <a:cs typeface="+mn-cs"/>
              </a:rPr>
              <a:t>ao viés de baixa em três das cinco questões relativas à satisfação, isto é, o percentual de respostas </a:t>
            </a:r>
            <a:r>
              <a:rPr lang="pt-BR" sz="1400" b="1" dirty="0">
                <a:solidFill>
                  <a:prstClr val="black">
                    <a:lumMod val="75000"/>
                    <a:lumOff val="25000"/>
                  </a:prstClr>
                </a:solidFill>
                <a:latin typeface="Calibri" panose="020F0502020204030204"/>
                <a:cs typeface="+mn-cs"/>
              </a:rPr>
              <a:t>Bom</a:t>
            </a:r>
            <a:r>
              <a:rPr lang="pt-BR" sz="1400" dirty="0">
                <a:solidFill>
                  <a:prstClr val="black">
                    <a:lumMod val="75000"/>
                    <a:lumOff val="25000"/>
                  </a:prstClr>
                </a:solidFill>
                <a:latin typeface="Calibri" panose="020F0502020204030204"/>
                <a:cs typeface="+mn-cs"/>
              </a:rPr>
              <a:t> é maior que </a:t>
            </a:r>
            <a:r>
              <a:rPr lang="pt-BR" sz="1400" b="1" dirty="0">
                <a:solidFill>
                  <a:prstClr val="black">
                    <a:lumMod val="75000"/>
                    <a:lumOff val="25000"/>
                  </a:prstClr>
                </a:solidFill>
                <a:latin typeface="Calibri" panose="020F0502020204030204"/>
                <a:cs typeface="+mn-cs"/>
              </a:rPr>
              <a:t>Muito bom</a:t>
            </a:r>
            <a:r>
              <a:rPr lang="pt-BR" sz="1400" dirty="0">
                <a:solidFill>
                  <a:prstClr val="black">
                    <a:lumMod val="75000"/>
                    <a:lumOff val="25000"/>
                  </a:prstClr>
                </a:solidFill>
                <a:latin typeface="Calibri" panose="020F0502020204030204"/>
                <a:cs typeface="+mn-cs"/>
              </a:rPr>
              <a:t>, o que indica probabilidade de migração da satisfação para não satisfação. </a:t>
            </a:r>
          </a:p>
          <a:p>
            <a:pPr marL="171450" indent="-171450" algn="just" fontAlgn="auto">
              <a:spcBef>
                <a:spcPts val="0"/>
              </a:spcBef>
              <a:spcAft>
                <a:spcPts val="600"/>
              </a:spcAft>
              <a:buClr>
                <a:srgbClr val="A92027"/>
              </a:buClr>
              <a:buFont typeface="Wingdings" panose="05000000000000000000" pitchFamily="2" charset="2"/>
              <a:buChar char="v"/>
            </a:pPr>
            <a:endParaRPr lang="pt-BR" sz="1100" b="1" dirty="0">
              <a:solidFill>
                <a:prstClr val="black">
                  <a:lumMod val="75000"/>
                  <a:lumOff val="25000"/>
                </a:prstClr>
              </a:solidFill>
              <a:latin typeface="Calibri" panose="020F0502020204030204"/>
              <a:cs typeface="+mn-cs"/>
            </a:endParaRPr>
          </a:p>
          <a:p>
            <a:pPr marL="285750" indent="-285750" algn="just" fontAlgn="auto">
              <a:spcBef>
                <a:spcPts val="0"/>
              </a:spcBef>
              <a:spcAft>
                <a:spcPts val="600"/>
              </a:spcAft>
              <a:buClr>
                <a:srgbClr val="A92027"/>
              </a:buClr>
              <a:buFont typeface="Wingdings" panose="05000000000000000000" pitchFamily="2" charset="2"/>
              <a:buChar char="v"/>
            </a:pPr>
            <a:r>
              <a:rPr lang="pt-BR" sz="1400" dirty="0">
                <a:solidFill>
                  <a:prstClr val="black">
                    <a:lumMod val="75000"/>
                    <a:lumOff val="25000"/>
                  </a:prstClr>
                </a:solidFill>
                <a:latin typeface="Calibri" panose="020F0502020204030204"/>
                <a:cs typeface="+mn-cs"/>
              </a:rPr>
              <a:t>A avaliação do plano atingiu </a:t>
            </a:r>
            <a:r>
              <a:rPr lang="pt-BR" sz="1400" b="1" dirty="0">
                <a:solidFill>
                  <a:prstClr val="black">
                    <a:lumMod val="75000"/>
                    <a:lumOff val="25000"/>
                  </a:prstClr>
                </a:solidFill>
                <a:latin typeface="Calibri" panose="020F0502020204030204"/>
                <a:cs typeface="+mn-cs"/>
              </a:rPr>
              <a:t>80,1%</a:t>
            </a:r>
            <a:r>
              <a:rPr lang="pt-BR" sz="1400" dirty="0">
                <a:solidFill>
                  <a:prstClr val="black">
                    <a:lumMod val="75000"/>
                    <a:lumOff val="25000"/>
                  </a:prstClr>
                </a:solidFill>
                <a:latin typeface="Calibri" panose="020F0502020204030204"/>
                <a:cs typeface="+mn-cs"/>
              </a:rPr>
              <a:t> de satisfação geral, classificando este atributo dentro da </a:t>
            </a:r>
            <a:r>
              <a:rPr lang="pt-BR" sz="1400" b="1" dirty="0">
                <a:solidFill>
                  <a:prstClr val="black">
                    <a:lumMod val="75000"/>
                    <a:lumOff val="25000"/>
                  </a:prstClr>
                </a:solidFill>
                <a:latin typeface="Calibri" panose="020F0502020204030204"/>
                <a:cs typeface="+mn-cs"/>
              </a:rPr>
              <a:t>Conformidade. </a:t>
            </a:r>
            <a:r>
              <a:rPr lang="pt-BR" sz="1400" dirty="0">
                <a:solidFill>
                  <a:prstClr val="black">
                    <a:lumMod val="75000"/>
                    <a:lumOff val="25000"/>
                  </a:prstClr>
                </a:solidFill>
                <a:latin typeface="Calibri" panose="020F0502020204030204"/>
                <a:cs typeface="+mn-cs"/>
              </a:rPr>
              <a:t>Um ponto importante a ser citado, é que apresenta </a:t>
            </a:r>
            <a:r>
              <a:rPr lang="pt-BR" sz="1400" b="1" dirty="0">
                <a:solidFill>
                  <a:prstClr val="black">
                    <a:lumMod val="75000"/>
                    <a:lumOff val="25000"/>
                  </a:prstClr>
                </a:solidFill>
                <a:latin typeface="Calibri" panose="020F0502020204030204"/>
                <a:cs typeface="+mn-cs"/>
              </a:rPr>
              <a:t>5,4% </a:t>
            </a:r>
            <a:r>
              <a:rPr lang="pt-BR" sz="1400" dirty="0">
                <a:solidFill>
                  <a:prstClr val="black">
                    <a:lumMod val="75000"/>
                    <a:lumOff val="25000"/>
                  </a:prstClr>
                </a:solidFill>
                <a:latin typeface="Calibri" panose="020F0502020204030204"/>
                <a:cs typeface="+mn-cs"/>
              </a:rPr>
              <a:t>de insatisfeitos (soma de </a:t>
            </a:r>
            <a:r>
              <a:rPr lang="pt-BR" sz="1400" b="1" dirty="0">
                <a:solidFill>
                  <a:prstClr val="black">
                    <a:lumMod val="75000"/>
                    <a:lumOff val="25000"/>
                  </a:prstClr>
                </a:solidFill>
                <a:latin typeface="Calibri" panose="020F0502020204030204"/>
                <a:cs typeface="+mn-cs"/>
              </a:rPr>
              <a:t>Muito Ruim </a:t>
            </a:r>
            <a:r>
              <a:rPr lang="pt-BR" sz="1400" dirty="0">
                <a:solidFill>
                  <a:prstClr val="black">
                    <a:lumMod val="75000"/>
                    <a:lumOff val="25000"/>
                  </a:prstClr>
                </a:solidFill>
                <a:latin typeface="Calibri" panose="020F0502020204030204"/>
                <a:cs typeface="+mn-cs"/>
              </a:rPr>
              <a:t>e </a:t>
            </a:r>
            <a:r>
              <a:rPr lang="pt-BR" sz="1400" b="1" dirty="0">
                <a:solidFill>
                  <a:prstClr val="black">
                    <a:lumMod val="75000"/>
                    <a:lumOff val="25000"/>
                  </a:prstClr>
                </a:solidFill>
                <a:latin typeface="Calibri" panose="020F0502020204030204"/>
                <a:cs typeface="+mn-cs"/>
              </a:rPr>
              <a:t>Ruim</a:t>
            </a:r>
            <a:r>
              <a:rPr lang="pt-BR" sz="1400" dirty="0">
                <a:solidFill>
                  <a:prstClr val="black">
                    <a:lumMod val="75000"/>
                    <a:lumOff val="25000"/>
                  </a:prstClr>
                </a:solidFill>
                <a:latin typeface="Calibri" panose="020F0502020204030204"/>
                <a:cs typeface="+mn-cs"/>
              </a:rPr>
              <a:t>), logo a não satisfação está concentrada na neutralidade (</a:t>
            </a:r>
            <a:r>
              <a:rPr lang="pt-BR" sz="1400" b="1" dirty="0">
                <a:solidFill>
                  <a:prstClr val="black">
                    <a:lumMod val="75000"/>
                    <a:lumOff val="25000"/>
                  </a:prstClr>
                </a:solidFill>
                <a:latin typeface="Calibri" panose="020F0502020204030204"/>
                <a:cs typeface="+mn-cs"/>
              </a:rPr>
              <a:t>Regular 14,4%</a:t>
            </a:r>
            <a:r>
              <a:rPr lang="pt-BR" sz="1400" dirty="0">
                <a:solidFill>
                  <a:prstClr val="black">
                    <a:lumMod val="75000"/>
                    <a:lumOff val="25000"/>
                  </a:prstClr>
                </a:solidFill>
                <a:latin typeface="Calibri" panose="020F0502020204030204"/>
                <a:cs typeface="+mn-cs"/>
              </a:rPr>
              <a:t>).</a:t>
            </a:r>
            <a:endParaRPr lang="pt-BR" sz="1400" b="1" dirty="0">
              <a:solidFill>
                <a:prstClr val="black">
                  <a:lumMod val="75000"/>
                  <a:lumOff val="25000"/>
                </a:prstClr>
              </a:solidFill>
              <a:latin typeface="Calibri" panose="020F0502020204030204"/>
              <a:cs typeface="+mn-cs"/>
            </a:endParaRPr>
          </a:p>
          <a:p>
            <a:pPr marL="285750" indent="-285750" algn="just" fontAlgn="auto">
              <a:spcBef>
                <a:spcPts val="0"/>
              </a:spcBef>
              <a:spcAft>
                <a:spcPts val="600"/>
              </a:spcAft>
              <a:buClr>
                <a:srgbClr val="A92027"/>
              </a:buClr>
              <a:buFont typeface="Wingdings" panose="05000000000000000000" pitchFamily="2" charset="2"/>
              <a:buChar char="v"/>
            </a:pPr>
            <a:endParaRPr lang="pt-BR" sz="1100" b="1" dirty="0">
              <a:solidFill>
                <a:prstClr val="black">
                  <a:lumMod val="75000"/>
                  <a:lumOff val="25000"/>
                </a:prstClr>
              </a:solidFill>
              <a:latin typeface="Calibri" panose="020F0502020204030204"/>
              <a:cs typeface="+mn-cs"/>
            </a:endParaRPr>
          </a:p>
          <a:p>
            <a:pPr marL="285750" indent="-285750" algn="just" fontAlgn="auto">
              <a:spcBef>
                <a:spcPts val="0"/>
              </a:spcBef>
              <a:spcAft>
                <a:spcPts val="600"/>
              </a:spcAft>
              <a:buClr>
                <a:srgbClr val="A92027"/>
              </a:buClr>
              <a:buFont typeface="Wingdings" panose="05000000000000000000" pitchFamily="2" charset="2"/>
              <a:buChar char="v"/>
            </a:pPr>
            <a:r>
              <a:rPr lang="pt-BR" sz="1400" dirty="0">
                <a:solidFill>
                  <a:prstClr val="black">
                    <a:lumMod val="75000"/>
                    <a:lumOff val="25000"/>
                  </a:prstClr>
                </a:solidFill>
                <a:latin typeface="Calibri" panose="020F0502020204030204"/>
                <a:cs typeface="+mn-cs"/>
              </a:rPr>
              <a:t>Por fim, em relação a recomendação do plano, temos um percentual positivo de </a:t>
            </a:r>
            <a:r>
              <a:rPr lang="pt-BR" sz="1400" b="1" dirty="0">
                <a:solidFill>
                  <a:prstClr val="black">
                    <a:lumMod val="75000"/>
                    <a:lumOff val="25000"/>
                  </a:prstClr>
                </a:solidFill>
                <a:latin typeface="Calibri" panose="020F0502020204030204"/>
                <a:cs typeface="+mn-cs"/>
              </a:rPr>
              <a:t>78%</a:t>
            </a:r>
            <a:r>
              <a:rPr lang="pt-BR" sz="1400" dirty="0">
                <a:solidFill>
                  <a:prstClr val="black">
                    <a:lumMod val="75000"/>
                    <a:lumOff val="25000"/>
                  </a:prstClr>
                </a:solidFill>
                <a:latin typeface="Calibri" panose="020F0502020204030204"/>
                <a:cs typeface="+mn-cs"/>
              </a:rPr>
              <a:t>. Analisando a taxa de recomendação nota-se que ela acompanha a avaliação geral do plano, a diferença entre elas é de aproximadamente </a:t>
            </a:r>
            <a:r>
              <a:rPr lang="pt-BR" sz="1400" b="1" dirty="0">
                <a:solidFill>
                  <a:prstClr val="black">
                    <a:lumMod val="75000"/>
                    <a:lumOff val="25000"/>
                  </a:prstClr>
                </a:solidFill>
                <a:latin typeface="Calibri" panose="020F0502020204030204"/>
                <a:cs typeface="+mn-cs"/>
              </a:rPr>
              <a:t>2,1pp</a:t>
            </a:r>
            <a:r>
              <a:rPr lang="pt-BR" sz="1400" dirty="0">
                <a:solidFill>
                  <a:prstClr val="black">
                    <a:lumMod val="75000"/>
                    <a:lumOff val="25000"/>
                  </a:prstClr>
                </a:solidFill>
                <a:latin typeface="Calibri" panose="020F0502020204030204"/>
                <a:cs typeface="+mn-cs"/>
              </a:rPr>
              <a:t>. Nesse sentido, realizar ações que melhorem os atributos analisados poderão, inclusive, aumentar o nível de recomendação que os beneficiários fazem do plano de saúde.</a:t>
            </a:r>
          </a:p>
        </p:txBody>
      </p:sp>
    </p:spTree>
    <p:extLst>
      <p:ext uri="{BB962C8B-B14F-4D97-AF65-F5344CB8AC3E}">
        <p14:creationId xmlns:p14="http://schemas.microsoft.com/office/powerpoint/2010/main" val="3865200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38727-926B-FCB3-4699-0483F2325F33}"/>
            </a:ext>
          </a:extLst>
        </p:cNvPr>
        <p:cNvGrpSpPr/>
        <p:nvPr/>
      </p:nvGrpSpPr>
      <p:grpSpPr>
        <a:xfrm>
          <a:off x="0" y="0"/>
          <a:ext cx="0" cy="0"/>
          <a:chOff x="0" y="0"/>
          <a:chExt cx="0" cy="0"/>
        </a:xfrm>
      </p:grpSpPr>
      <p:pic>
        <p:nvPicPr>
          <p:cNvPr id="5" name="Imagem 4">
            <a:extLst>
              <a:ext uri="{FF2B5EF4-FFF2-40B4-BE49-F238E27FC236}">
                <a16:creationId xmlns:a16="http://schemas.microsoft.com/office/drawing/2014/main" id="{E6D7733A-6F12-4DEC-BEAD-D6F3051E8C92}"/>
              </a:ext>
            </a:extLst>
          </p:cNvPr>
          <p:cNvPicPr>
            <a:picLocks noChangeAspect="1"/>
          </p:cNvPicPr>
          <p:nvPr/>
        </p:nvPicPr>
        <p:blipFill>
          <a:blip r:embed="rId2"/>
          <a:stretch>
            <a:fillRect/>
          </a:stretch>
        </p:blipFill>
        <p:spPr>
          <a:xfrm>
            <a:off x="0" y="0"/>
            <a:ext cx="10032706" cy="6686799"/>
          </a:xfrm>
          <a:prstGeom prst="rect">
            <a:avLst/>
          </a:prstGeom>
        </p:spPr>
      </p:pic>
      <p:sp>
        <p:nvSpPr>
          <p:cNvPr id="3" name="Retângulo de cantos arredondados 13">
            <a:extLst>
              <a:ext uri="{FF2B5EF4-FFF2-40B4-BE49-F238E27FC236}">
                <a16:creationId xmlns:a16="http://schemas.microsoft.com/office/drawing/2014/main" id="{FA998CE5-A31F-7FCC-F0FD-58FCD3CC713F}"/>
              </a:ext>
            </a:extLst>
          </p:cNvPr>
          <p:cNvSpPr/>
          <p:nvPr/>
        </p:nvSpPr>
        <p:spPr>
          <a:xfrm>
            <a:off x="4201145" y="4509120"/>
            <a:ext cx="6071319" cy="1866954"/>
          </a:xfrm>
          <a:prstGeom prst="roundRect">
            <a:avLst/>
          </a:prstGeom>
          <a:solidFill>
            <a:srgbClr val="810F57">
              <a:alpha val="6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pt-BR" sz="4400" dirty="0">
                <a:solidFill>
                  <a:schemeClr val="bg1"/>
                </a:solidFill>
                <a:latin typeface="Arial Rounded MT Bold" panose="020F0704030504030204" pitchFamily="34" charset="0"/>
              </a:rPr>
              <a:t>Obrigado!</a:t>
            </a:r>
            <a:endParaRPr lang="pt-BR" sz="36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Retângulo 8">
            <a:extLst>
              <a:ext uri="{FF2B5EF4-FFF2-40B4-BE49-F238E27FC236}">
                <a16:creationId xmlns:a16="http://schemas.microsoft.com/office/drawing/2014/main" id="{A3CFBAC9-93A0-92D5-3FF6-0C45FBA8769F}"/>
              </a:ext>
            </a:extLst>
          </p:cNvPr>
          <p:cNvSpPr/>
          <p:nvPr/>
        </p:nvSpPr>
        <p:spPr>
          <a:xfrm>
            <a:off x="10023005" y="0"/>
            <a:ext cx="2168995"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11" name="Imagem 10">
            <a:extLst>
              <a:ext uri="{FF2B5EF4-FFF2-40B4-BE49-F238E27FC236}">
                <a16:creationId xmlns:a16="http://schemas.microsoft.com/office/drawing/2014/main" id="{9536F7C1-45B9-4224-316E-ECD4F39AE3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616" y="5460724"/>
            <a:ext cx="1213129" cy="1196748"/>
          </a:xfrm>
          <a:prstGeom prst="rect">
            <a:avLst/>
          </a:prstGeom>
        </p:spPr>
      </p:pic>
      <p:cxnSp>
        <p:nvCxnSpPr>
          <p:cNvPr id="12" name="Conector reto 11">
            <a:extLst>
              <a:ext uri="{FF2B5EF4-FFF2-40B4-BE49-F238E27FC236}">
                <a16:creationId xmlns:a16="http://schemas.microsoft.com/office/drawing/2014/main" id="{2BA830F6-0028-26B2-B510-FD53FC882A04}"/>
              </a:ext>
            </a:extLst>
          </p:cNvPr>
          <p:cNvCxnSpPr>
            <a:cxnSpLocks/>
          </p:cNvCxnSpPr>
          <p:nvPr/>
        </p:nvCxnSpPr>
        <p:spPr>
          <a:xfrm>
            <a:off x="10023005" y="6741368"/>
            <a:ext cx="2168995" cy="0"/>
          </a:xfrm>
          <a:prstGeom prst="line">
            <a:avLst/>
          </a:prstGeom>
          <a:ln w="57150">
            <a:solidFill>
              <a:srgbClr val="810F57"/>
            </a:solidFill>
          </a:ln>
        </p:spPr>
        <p:style>
          <a:lnRef idx="1">
            <a:schemeClr val="accent1"/>
          </a:lnRef>
          <a:fillRef idx="0">
            <a:schemeClr val="accent1"/>
          </a:fillRef>
          <a:effectRef idx="0">
            <a:schemeClr val="accent1"/>
          </a:effectRef>
          <a:fontRef idx="minor">
            <a:schemeClr val="tx1"/>
          </a:fontRef>
        </p:style>
      </p:cxnSp>
      <p:pic>
        <p:nvPicPr>
          <p:cNvPr id="2" name="Picture 6" descr="Uniodonto Campinas">
            <a:extLst>
              <a:ext uri="{FF2B5EF4-FFF2-40B4-BE49-F238E27FC236}">
                <a16:creationId xmlns:a16="http://schemas.microsoft.com/office/drawing/2014/main" id="{CCA047CC-0F17-8189-D676-221785A393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2264" y="260648"/>
            <a:ext cx="2880000" cy="7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464650"/>
      </p:ext>
    </p:extLst>
  </p:cSld>
  <p:clrMapOvr>
    <a:masterClrMapping/>
  </p:clrMapOvr>
</p:sld>
</file>

<file path=ppt/theme/theme1.xml><?xml version="1.0" encoding="utf-8"?>
<a:theme xmlns:a="http://schemas.openxmlformats.org/drawingml/2006/main" name="2_Design padrão">
  <a:themeElements>
    <a:clrScheme name="1_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sign padrã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Design padrão">
  <a:themeElements>
    <a:clrScheme name="1_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sign padrã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1E9C8FC3E98AC649809DF11213F4A6B2" ma:contentTypeVersion="15" ma:contentTypeDescription="Crie um novo documento." ma:contentTypeScope="" ma:versionID="2b3946ead80b015f538aac4b2628cee5">
  <xsd:schema xmlns:xsd="http://www.w3.org/2001/XMLSchema" xmlns:xs="http://www.w3.org/2001/XMLSchema" xmlns:p="http://schemas.microsoft.com/office/2006/metadata/properties" xmlns:ns2="b7714edc-83ad-49e0-b034-d3cd046aa8dc" xmlns:ns3="a341ef9e-312c-4b34-9164-b4530d6b0f2a" targetNamespace="http://schemas.microsoft.com/office/2006/metadata/properties" ma:root="true" ma:fieldsID="9ef59f0aa6def96c947c602738eaf7b9" ns2:_="" ns3:_="">
    <xsd:import namespace="b7714edc-83ad-49e0-b034-d3cd046aa8dc"/>
    <xsd:import namespace="a341ef9e-312c-4b34-9164-b4530d6b0f2a"/>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3:SharedWithUsers" minOccurs="0"/>
                <xsd:element ref="ns3:SharedWithDetails"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714edc-83ad-49e0-b034-d3cd046aa8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Marcações de imagem" ma:readOnly="false" ma:fieldId="{5cf76f15-5ced-4ddc-b409-7134ff3c332f}" ma:taxonomyMulti="true" ma:sspId="a00088b2-0f1e-4e4c-b25a-e21c74c55512"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a341ef9e-312c-4b34-9164-b4530d6b0f2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3cf65f3-897d-49ec-9274-d8b2bb853315}" ma:internalName="TaxCatchAll" ma:showField="CatchAllData" ma:web="a341ef9e-312c-4b34-9164-b4530d6b0f2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Compartilhado com"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hes de Compartilhado Com"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ú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341ef9e-312c-4b34-9164-b4530d6b0f2a" xsi:nil="true"/>
    <lcf76f155ced4ddcb4097134ff3c332f xmlns="b7714edc-83ad-49e0-b034-d3cd046aa8d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BDC16AA-0B64-4249-A1BF-3ADDB987503E}"/>
</file>

<file path=customXml/itemProps2.xml><?xml version="1.0" encoding="utf-8"?>
<ds:datastoreItem xmlns:ds="http://schemas.openxmlformats.org/officeDocument/2006/customXml" ds:itemID="{2EB78BC7-40E3-4CC8-BC39-008312B45922}"/>
</file>

<file path=customXml/itemProps3.xml><?xml version="1.0" encoding="utf-8"?>
<ds:datastoreItem xmlns:ds="http://schemas.openxmlformats.org/officeDocument/2006/customXml" ds:itemID="{11AEBC7B-FFEE-475C-9CAE-62E3FC190B03}"/>
</file>

<file path=docProps/app.xml><?xml version="1.0" encoding="utf-8"?>
<Properties xmlns="http://schemas.openxmlformats.org/officeDocument/2006/extended-properties" xmlns:vt="http://schemas.openxmlformats.org/officeDocument/2006/docPropsVTypes">
  <Template/>
  <TotalTime>95768</TotalTime>
  <Words>7011</Words>
  <Application>Microsoft Office PowerPoint</Application>
  <PresentationFormat>Widescreen</PresentationFormat>
  <Paragraphs>1503</Paragraphs>
  <Slides>27</Slides>
  <Notes>0</Notes>
  <HiddenSlides>0</HiddenSlides>
  <MMClips>0</MMClips>
  <ScaleCrop>false</ScaleCrop>
  <HeadingPairs>
    <vt:vector size="6" baseType="variant">
      <vt:variant>
        <vt:lpstr>Fontes usadas</vt:lpstr>
      </vt:variant>
      <vt:variant>
        <vt:i4>7</vt:i4>
      </vt:variant>
      <vt:variant>
        <vt:lpstr>Tema</vt:lpstr>
      </vt:variant>
      <vt:variant>
        <vt:i4>2</vt:i4>
      </vt:variant>
      <vt:variant>
        <vt:lpstr>Títulos de slides</vt:lpstr>
      </vt:variant>
      <vt:variant>
        <vt:i4>27</vt:i4>
      </vt:variant>
    </vt:vector>
  </HeadingPairs>
  <TitlesOfParts>
    <vt:vector size="36" baseType="lpstr">
      <vt:lpstr>Arial</vt:lpstr>
      <vt:lpstr>Arial Rounded MT Bold</vt:lpstr>
      <vt:lpstr>Calibri</vt:lpstr>
      <vt:lpstr>Calibri Light</vt:lpstr>
      <vt:lpstr>Myriad Pro</vt:lpstr>
      <vt:lpstr>Symbol</vt:lpstr>
      <vt:lpstr>Wingdings</vt:lpstr>
      <vt:lpstr>2_Design padrão</vt:lpstr>
      <vt:lpstr>3_Design padrão</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IBRC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IBRC - Pesquisa de Satisfação - Participantes</dc:title>
  <dc:creator>IBRC - Karine Leopoldina</dc:creator>
  <cp:lastModifiedBy>Priscila Prado - IBRC</cp:lastModifiedBy>
  <cp:revision>6186</cp:revision>
  <cp:lastPrinted>2016-02-05T13:05:45Z</cp:lastPrinted>
  <dcterms:created xsi:type="dcterms:W3CDTF">2006-01-31T15:57:28Z</dcterms:created>
  <dcterms:modified xsi:type="dcterms:W3CDTF">2026-04-13T20:02:47Z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0x0101001E9C8FC3E98AC649809DF11213F4A6B2</vt:lpwstr>
  </property>
</Properties>
</file>